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312" r:id="rId3"/>
    <p:sldId id="319" r:id="rId4"/>
    <p:sldId id="258" r:id="rId5"/>
    <p:sldId id="318" r:id="rId6"/>
    <p:sldId id="289" r:id="rId7"/>
    <p:sldId id="314" r:id="rId8"/>
    <p:sldId id="277" r:id="rId9"/>
    <p:sldId id="320" r:id="rId10"/>
    <p:sldId id="307" r:id="rId11"/>
    <p:sldId id="301" r:id="rId12"/>
    <p:sldId id="300" r:id="rId13"/>
    <p:sldId id="306" r:id="rId14"/>
    <p:sldId id="278" r:id="rId15"/>
    <p:sldId id="292" r:id="rId16"/>
    <p:sldId id="279" r:id="rId17"/>
    <p:sldId id="293" r:id="rId18"/>
    <p:sldId id="281" r:id="rId19"/>
    <p:sldId id="322" r:id="rId20"/>
    <p:sldId id="280" r:id="rId21"/>
    <p:sldId id="295" r:id="rId22"/>
    <p:sldId id="282" r:id="rId23"/>
    <p:sldId id="303" r:id="rId24"/>
    <p:sldId id="304" r:id="rId25"/>
    <p:sldId id="298" r:id="rId26"/>
    <p:sldId id="317" r:id="rId27"/>
    <p:sldId id="316" r:id="rId28"/>
    <p:sldId id="283" r:id="rId29"/>
    <p:sldId id="284" r:id="rId30"/>
    <p:sldId id="285" r:id="rId31"/>
    <p:sldId id="286" r:id="rId32"/>
    <p:sldId id="305" r:id="rId33"/>
    <p:sldId id="321" r:id="rId34"/>
    <p:sldId id="315"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EBF5"/>
    <a:srgbClr val="EBD8EC"/>
    <a:srgbClr val="FFFFFF"/>
    <a:srgbClr val="D3AA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8889" autoAdjust="0"/>
  </p:normalViewPr>
  <p:slideViewPr>
    <p:cSldViewPr snapToGrid="0">
      <p:cViewPr varScale="1">
        <p:scale>
          <a:sx n="57" d="100"/>
          <a:sy n="57" d="100"/>
        </p:scale>
        <p:origin x="1651"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2E69A3-BAA6-44C3-8FDE-EE17730579E2}" type="datetimeFigureOut">
              <a:rPr lang="en-IE" smtClean="0"/>
              <a:t>02/09/2026</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E1B06F-FB8E-4F1F-A37A-5C68BFBDC150}" type="slidenum">
              <a:rPr lang="en-IE" smtClean="0"/>
              <a:t>‹#›</a:t>
            </a:fld>
            <a:endParaRPr lang="en-IE"/>
          </a:p>
        </p:txBody>
      </p:sp>
    </p:spTree>
    <p:extLst>
      <p:ext uri="{BB962C8B-B14F-4D97-AF65-F5344CB8AC3E}">
        <p14:creationId xmlns:p14="http://schemas.microsoft.com/office/powerpoint/2010/main" val="3487784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The All-Ireland Pollinator Plan is a framework </a:t>
            </a:r>
            <a:r>
              <a:rPr lang="en-US" b="0" i="0" dirty="0">
                <a:solidFill>
                  <a:srgbClr val="555555"/>
                </a:solidFill>
                <a:effectLst/>
                <a:latin typeface="Lato" panose="020F0502020204030203" pitchFamily="34" charset="0"/>
              </a:rPr>
              <a:t>bringing together different groups across the island of Ireland to create a landscape where pollinators can survive and thrive. It is coordinated by the National Biodiversity Data Centre.</a:t>
            </a:r>
          </a:p>
        </p:txBody>
      </p:sp>
      <p:sp>
        <p:nvSpPr>
          <p:cNvPr id="4" name="Slide Number Placeholder 3"/>
          <p:cNvSpPr>
            <a:spLocks noGrp="1"/>
          </p:cNvSpPr>
          <p:nvPr>
            <p:ph type="sldNum" sz="quarter" idx="5"/>
          </p:nvPr>
        </p:nvSpPr>
        <p:spPr/>
        <p:txBody>
          <a:bodyPr/>
          <a:lstStyle/>
          <a:p>
            <a:fld id="{92E1B06F-FB8E-4F1F-A37A-5C68BFBDC150}" type="slidenum">
              <a:rPr lang="en-IE" smtClean="0"/>
              <a:t>1</a:t>
            </a:fld>
            <a:endParaRPr lang="en-IE"/>
          </a:p>
        </p:txBody>
      </p:sp>
    </p:spTree>
    <p:extLst>
      <p:ext uri="{BB962C8B-B14F-4D97-AF65-F5344CB8AC3E}">
        <p14:creationId xmlns:p14="http://schemas.microsoft.com/office/powerpoint/2010/main" val="36139911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b="0" i="0" dirty="0">
              <a:solidFill>
                <a:srgbClr val="555555"/>
              </a:solidFill>
              <a:effectLst/>
              <a:latin typeface="Lato" panose="020F0502020204030203" pitchFamily="34" charset="0"/>
            </a:endParaRPr>
          </a:p>
        </p:txBody>
      </p:sp>
      <p:sp>
        <p:nvSpPr>
          <p:cNvPr id="4" name="Slide Number Placeholder 3"/>
          <p:cNvSpPr>
            <a:spLocks noGrp="1"/>
          </p:cNvSpPr>
          <p:nvPr>
            <p:ph type="sldNum" sz="quarter" idx="5"/>
          </p:nvPr>
        </p:nvSpPr>
        <p:spPr/>
        <p:txBody>
          <a:bodyPr/>
          <a:lstStyle/>
          <a:p>
            <a:fld id="{92E1B06F-FB8E-4F1F-A37A-5C68BFBDC150}" type="slidenum">
              <a:rPr lang="en-IE" smtClean="0"/>
              <a:t>10</a:t>
            </a:fld>
            <a:endParaRPr lang="en-IE"/>
          </a:p>
        </p:txBody>
      </p:sp>
    </p:spTree>
    <p:extLst>
      <p:ext uri="{BB962C8B-B14F-4D97-AF65-F5344CB8AC3E}">
        <p14:creationId xmlns:p14="http://schemas.microsoft.com/office/powerpoint/2010/main" val="30810357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0" i="0" dirty="0">
                <a:solidFill>
                  <a:srgbClr val="555555"/>
                </a:solidFill>
                <a:effectLst/>
                <a:latin typeface="Lato" panose="020F0502020204030203" pitchFamily="34" charset="0"/>
              </a:rPr>
              <a:t>There is freely downloadable signage on the resources page of our website, pollinators.ie . These are just some of the signs you can download.</a:t>
            </a:r>
          </a:p>
        </p:txBody>
      </p:sp>
      <p:sp>
        <p:nvSpPr>
          <p:cNvPr id="4" name="Slide Number Placeholder 3"/>
          <p:cNvSpPr>
            <a:spLocks noGrp="1"/>
          </p:cNvSpPr>
          <p:nvPr>
            <p:ph type="sldNum" sz="quarter" idx="5"/>
          </p:nvPr>
        </p:nvSpPr>
        <p:spPr/>
        <p:txBody>
          <a:bodyPr/>
          <a:lstStyle/>
          <a:p>
            <a:fld id="{92E1B06F-FB8E-4F1F-A37A-5C68BFBDC150}" type="slidenum">
              <a:rPr lang="en-IE" smtClean="0"/>
              <a:t>11</a:t>
            </a:fld>
            <a:endParaRPr lang="en-IE"/>
          </a:p>
        </p:txBody>
      </p:sp>
    </p:spTree>
    <p:extLst>
      <p:ext uri="{BB962C8B-B14F-4D97-AF65-F5344CB8AC3E}">
        <p14:creationId xmlns:p14="http://schemas.microsoft.com/office/powerpoint/2010/main" val="13190825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b="0" i="0" dirty="0">
              <a:solidFill>
                <a:srgbClr val="555555"/>
              </a:solidFill>
              <a:effectLst/>
              <a:latin typeface="Lato" panose="020F0502020204030203" pitchFamily="34" charset="0"/>
            </a:endParaRPr>
          </a:p>
        </p:txBody>
      </p:sp>
      <p:sp>
        <p:nvSpPr>
          <p:cNvPr id="4" name="Slide Number Placeholder 3"/>
          <p:cNvSpPr>
            <a:spLocks noGrp="1"/>
          </p:cNvSpPr>
          <p:nvPr>
            <p:ph type="sldNum" sz="quarter" idx="5"/>
          </p:nvPr>
        </p:nvSpPr>
        <p:spPr/>
        <p:txBody>
          <a:bodyPr/>
          <a:lstStyle/>
          <a:p>
            <a:fld id="{92E1B06F-FB8E-4F1F-A37A-5C68BFBDC150}" type="slidenum">
              <a:rPr lang="en-IE" smtClean="0"/>
              <a:t>12</a:t>
            </a:fld>
            <a:endParaRPr lang="en-IE"/>
          </a:p>
        </p:txBody>
      </p:sp>
    </p:spTree>
    <p:extLst>
      <p:ext uri="{BB962C8B-B14F-4D97-AF65-F5344CB8AC3E}">
        <p14:creationId xmlns:p14="http://schemas.microsoft.com/office/powerpoint/2010/main" val="12688743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b="0" i="0" dirty="0">
              <a:solidFill>
                <a:srgbClr val="555555"/>
              </a:solidFill>
              <a:effectLst/>
              <a:latin typeface="Lato" panose="020F0502020204030203" pitchFamily="34" charset="0"/>
            </a:endParaRPr>
          </a:p>
        </p:txBody>
      </p:sp>
      <p:sp>
        <p:nvSpPr>
          <p:cNvPr id="4" name="Slide Number Placeholder 3"/>
          <p:cNvSpPr>
            <a:spLocks noGrp="1"/>
          </p:cNvSpPr>
          <p:nvPr>
            <p:ph type="sldNum" sz="quarter" idx="5"/>
          </p:nvPr>
        </p:nvSpPr>
        <p:spPr/>
        <p:txBody>
          <a:bodyPr/>
          <a:lstStyle/>
          <a:p>
            <a:fld id="{92E1B06F-FB8E-4F1F-A37A-5C68BFBDC150}" type="slidenum">
              <a:rPr lang="en-IE" smtClean="0"/>
              <a:t>13</a:t>
            </a:fld>
            <a:endParaRPr lang="en-IE"/>
          </a:p>
        </p:txBody>
      </p:sp>
    </p:spTree>
    <p:extLst>
      <p:ext uri="{BB962C8B-B14F-4D97-AF65-F5344CB8AC3E}">
        <p14:creationId xmlns:p14="http://schemas.microsoft.com/office/powerpoint/2010/main" val="30301122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buFontTx/>
              <a:buChar char="-"/>
            </a:pPr>
            <a:r>
              <a:rPr lang="en-US" b="0" i="0" dirty="0">
                <a:solidFill>
                  <a:srgbClr val="555555"/>
                </a:solidFill>
                <a:effectLst/>
                <a:latin typeface="Lato" panose="020F0502020204030203" pitchFamily="34" charset="0"/>
              </a:rPr>
              <a:t>Native hedgerow includes Hawthorn (also called Whitethorn) and Blackthorn. These flower in spring, providing food for pollinators emerging from hibernation. Queen bumblebees emerge in early spring and start to look for somewhere to nest – they need access to thousands of flowers so this early food is vital. Hedgerows also form important ecological corridors. </a:t>
            </a:r>
          </a:p>
          <a:p>
            <a:pPr marL="171450" indent="-171450" algn="l">
              <a:buFontTx/>
              <a:buChar char="-"/>
            </a:pPr>
            <a:r>
              <a:rPr lang="en-US" b="0" i="0" dirty="0">
                <a:solidFill>
                  <a:srgbClr val="555555"/>
                </a:solidFill>
                <a:effectLst/>
                <a:latin typeface="Lato" panose="020F0502020204030203" pitchFamily="34" charset="0"/>
              </a:rPr>
              <a:t>If you’re managing a hedgerow, allow them to grow into a natural A-shape profile. Flowers grow on older wood, so avoid cutting annually – cut on a three-year rotation instead to allow them to flower in spring.</a:t>
            </a:r>
          </a:p>
          <a:p>
            <a:pPr marL="171450" indent="-171450" algn="l">
              <a:buFontTx/>
              <a:buChar char="-"/>
            </a:pPr>
            <a:r>
              <a:rPr lang="en-US" b="1" i="0" dirty="0">
                <a:solidFill>
                  <a:srgbClr val="555555"/>
                </a:solidFill>
                <a:effectLst/>
                <a:latin typeface="Lato" panose="020F0502020204030203" pitchFamily="34" charset="0"/>
              </a:rPr>
              <a:t>Further info: </a:t>
            </a:r>
            <a:r>
              <a:rPr lang="en-US" b="0" i="0" dirty="0">
                <a:solidFill>
                  <a:srgbClr val="555555"/>
                </a:solidFill>
                <a:effectLst/>
                <a:latin typeface="Lato" panose="020F0502020204030203" pitchFamily="34" charset="0"/>
              </a:rPr>
              <a:t>We have a guide for this on our website</a:t>
            </a:r>
            <a:endParaRPr lang="en-US" b="1" i="0" dirty="0">
              <a:solidFill>
                <a:srgbClr val="555555"/>
              </a:solidFill>
              <a:effectLst/>
              <a:latin typeface="Lato" panose="020F0502020204030203" pitchFamily="34" charset="0"/>
            </a:endParaRPr>
          </a:p>
        </p:txBody>
      </p:sp>
      <p:sp>
        <p:nvSpPr>
          <p:cNvPr id="4" name="Slide Number Placeholder 3"/>
          <p:cNvSpPr>
            <a:spLocks noGrp="1"/>
          </p:cNvSpPr>
          <p:nvPr>
            <p:ph type="sldNum" sz="quarter" idx="5"/>
          </p:nvPr>
        </p:nvSpPr>
        <p:spPr/>
        <p:txBody>
          <a:bodyPr/>
          <a:lstStyle/>
          <a:p>
            <a:fld id="{92E1B06F-FB8E-4F1F-A37A-5C68BFBDC150}" type="slidenum">
              <a:rPr lang="en-IE" smtClean="0"/>
              <a:t>14</a:t>
            </a:fld>
            <a:endParaRPr lang="en-IE"/>
          </a:p>
        </p:txBody>
      </p:sp>
    </p:spTree>
    <p:extLst>
      <p:ext uri="{BB962C8B-B14F-4D97-AF65-F5344CB8AC3E}">
        <p14:creationId xmlns:p14="http://schemas.microsoft.com/office/powerpoint/2010/main" val="9009680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effectLst/>
                <a:latin typeface="Calibri" panose="020F0502020204030204" pitchFamily="34" charset="0"/>
                <a:ea typeface="Calibri" panose="020F0502020204030204" pitchFamily="34" charset="0"/>
                <a:cs typeface="Calibri" panose="020F0502020204030204" pitchFamily="34" charset="0"/>
              </a:rPr>
              <a:t>In Woodstown, Woodstown Village Residents Association created a new hedgerow along the M50, connecting existing hedgerows and creating a wildlife corridor from the Dublin hills to the M50. This is a great example of how hedgerows can help join the dots and connect the other habitats in your area.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effectLst/>
                <a:latin typeface="Calibri" panose="020F0502020204030204" pitchFamily="34" charset="0"/>
                <a:ea typeface="Calibri" panose="020F0502020204030204" pitchFamily="34" charset="0"/>
                <a:cs typeface="Calibri" panose="020F0502020204030204" pitchFamily="34" charset="0"/>
              </a:rPr>
              <a:t>Julianstown Community Gardens in Meath: </a:t>
            </a:r>
            <a:r>
              <a:rPr lang="en-GB" sz="1800" dirty="0">
                <a:effectLst/>
                <a:latin typeface="Calibri" panose="020F0502020204030204" pitchFamily="34" charset="0"/>
                <a:ea typeface="Calibri" panose="020F0502020204030204" pitchFamily="34" charset="0"/>
                <a:cs typeface="Times New Roman" panose="02020603050405020304" pitchFamily="18" charset="0"/>
              </a:rPr>
              <a:t>planted a double row of native Irish hedging. The Council were putting in a new drainage system and they used this opportunity to replace the wooden fence that was there before.</a:t>
            </a:r>
            <a:endParaRPr lang="en-US" sz="1200" b="0" dirty="0">
              <a:effectLst/>
              <a:latin typeface="Calibri" panose="020F0502020204030204" pitchFamily="34" charset="0"/>
              <a:ea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b="1" dirty="0"/>
          </a:p>
          <a:p>
            <a:pPr marL="171450" indent="-171450" algn="l">
              <a:buFontTx/>
              <a:buChar char="-"/>
            </a:pPr>
            <a:endParaRPr lang="en-US" b="0" i="0" dirty="0">
              <a:solidFill>
                <a:srgbClr val="555555"/>
              </a:solidFill>
              <a:effectLst/>
              <a:latin typeface="Lato" panose="020F0502020204030203" pitchFamily="34" charset="0"/>
            </a:endParaRPr>
          </a:p>
        </p:txBody>
      </p:sp>
      <p:sp>
        <p:nvSpPr>
          <p:cNvPr id="4" name="Slide Number Placeholder 3"/>
          <p:cNvSpPr>
            <a:spLocks noGrp="1"/>
          </p:cNvSpPr>
          <p:nvPr>
            <p:ph type="sldNum" sz="quarter" idx="5"/>
          </p:nvPr>
        </p:nvSpPr>
        <p:spPr/>
        <p:txBody>
          <a:bodyPr/>
          <a:lstStyle/>
          <a:p>
            <a:fld id="{92E1B06F-FB8E-4F1F-A37A-5C68BFBDC150}" type="slidenum">
              <a:rPr lang="en-IE" smtClean="0"/>
              <a:t>15</a:t>
            </a:fld>
            <a:endParaRPr lang="en-IE"/>
          </a:p>
        </p:txBody>
      </p:sp>
    </p:spTree>
    <p:extLst>
      <p:ext uri="{BB962C8B-B14F-4D97-AF65-F5344CB8AC3E}">
        <p14:creationId xmlns:p14="http://schemas.microsoft.com/office/powerpoint/2010/main" val="30002043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buFontTx/>
              <a:buChar char="-"/>
            </a:pPr>
            <a:r>
              <a:rPr lang="en-US" b="0" i="0" dirty="0">
                <a:solidFill>
                  <a:srgbClr val="555555"/>
                </a:solidFill>
                <a:effectLst/>
                <a:latin typeface="Lato" panose="020F0502020204030203" pitchFamily="34" charset="0"/>
              </a:rPr>
              <a:t>Native trees and shrubs such as Willow, Rowan, Crab Apple, and Holly support huge numbers of insects including pollinators, they also flower quite early so are important in the same way hedgerows are.</a:t>
            </a:r>
          </a:p>
          <a:p>
            <a:pPr marL="171450" indent="-171450" algn="l">
              <a:buFontTx/>
              <a:buChar char="-"/>
            </a:pPr>
            <a:r>
              <a:rPr lang="en-US" b="0" i="0" dirty="0">
                <a:solidFill>
                  <a:srgbClr val="555555"/>
                </a:solidFill>
                <a:effectLst/>
                <a:latin typeface="Lato" panose="020F0502020204030203" pitchFamily="34" charset="0"/>
              </a:rPr>
              <a:t>More broadly they contribute to a healthy climate and biodiversity, supporting a rich variety of organisms like lichens, birds, mammals.</a:t>
            </a:r>
          </a:p>
          <a:p>
            <a:pPr marL="171450" indent="-171450" algn="l">
              <a:buFontTx/>
              <a:buChar char="-"/>
            </a:pPr>
            <a:r>
              <a:rPr lang="en-US" b="0" i="0" dirty="0">
                <a:solidFill>
                  <a:srgbClr val="555555"/>
                </a:solidFill>
                <a:effectLst/>
                <a:latin typeface="Lato" panose="020F0502020204030203" pitchFamily="34" charset="0"/>
              </a:rPr>
              <a:t>Plant a young tree in the autumn or winter, or grow them from seed. You can get small varieties that are good for smaller gardens.</a:t>
            </a:r>
          </a:p>
          <a:p>
            <a:pPr marL="171450" indent="-171450" algn="l">
              <a:buFontTx/>
              <a:buChar char="-"/>
            </a:pPr>
            <a:r>
              <a:rPr lang="en-US" b="0" i="0" dirty="0">
                <a:solidFill>
                  <a:srgbClr val="555555"/>
                </a:solidFill>
                <a:effectLst/>
                <a:latin typeface="Lato" panose="020F0502020204030203" pitchFamily="34" charset="0"/>
              </a:rPr>
              <a:t>Remember: right tree, right space, right place. </a:t>
            </a:r>
          </a:p>
        </p:txBody>
      </p:sp>
      <p:sp>
        <p:nvSpPr>
          <p:cNvPr id="4" name="Slide Number Placeholder 3"/>
          <p:cNvSpPr>
            <a:spLocks noGrp="1"/>
          </p:cNvSpPr>
          <p:nvPr>
            <p:ph type="sldNum" sz="quarter" idx="5"/>
          </p:nvPr>
        </p:nvSpPr>
        <p:spPr/>
        <p:txBody>
          <a:bodyPr/>
          <a:lstStyle/>
          <a:p>
            <a:fld id="{92E1B06F-FB8E-4F1F-A37A-5C68BFBDC150}" type="slidenum">
              <a:rPr lang="en-IE" smtClean="0"/>
              <a:t>16</a:t>
            </a:fld>
            <a:endParaRPr lang="en-IE"/>
          </a:p>
        </p:txBody>
      </p:sp>
    </p:spTree>
    <p:extLst>
      <p:ext uri="{BB962C8B-B14F-4D97-AF65-F5344CB8AC3E}">
        <p14:creationId xmlns:p14="http://schemas.microsoft.com/office/powerpoint/2010/main" val="26909616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555555"/>
                </a:solidFill>
                <a:effectLst/>
                <a:latin typeface="Lato" panose="020F0502020204030203" pitchFamily="34" charset="0"/>
              </a:rPr>
              <a:t>- Monaghan Tidy Towns ran the Dispersed Urban Orchard project – sourced local heritage apple trees, advertised: “</a:t>
            </a:r>
            <a:r>
              <a:rPr lang="en-US" b="1" i="0" dirty="0">
                <a:solidFill>
                  <a:srgbClr val="555555"/>
                </a:solidFill>
                <a:effectLst/>
                <a:latin typeface="Lato" panose="020F0502020204030203" pitchFamily="34" charset="0"/>
              </a:rPr>
              <a:t>Fruit Trees for a Five</a:t>
            </a:r>
            <a:r>
              <a:rPr lang="en-US" b="0" i="0" dirty="0">
                <a:solidFill>
                  <a:srgbClr val="555555"/>
                </a:solidFill>
                <a:effectLst/>
                <a:latin typeface="Lato" panose="020F0502020204030203" pitchFamily="34" charset="0"/>
              </a:rPr>
              <a:t>r: Come and pick up your fruit tree for a fiver in Monaghan shopping centre. All you have to do is be a Monaghan Town resident and (crucially) </a:t>
            </a:r>
            <a:r>
              <a:rPr lang="en-US" b="0" i="0" u="sng" dirty="0">
                <a:solidFill>
                  <a:srgbClr val="555555"/>
                </a:solidFill>
                <a:effectLst/>
                <a:latin typeface="Lato" panose="020F0502020204030203" pitchFamily="34" charset="0"/>
              </a:rPr>
              <a:t>tell us exactly where you live and commit to planting it there</a:t>
            </a:r>
            <a:r>
              <a:rPr lang="en-US" b="0" i="0" dirty="0">
                <a:solidFill>
                  <a:srgbClr val="555555"/>
                </a:solidFill>
                <a:effectLst/>
                <a:latin typeface="Lato" panose="020F0502020204030203" pitchFamily="34" charset="0"/>
              </a:rPr>
              <a:t>. Then created a map of where these apple trees were being planted</a:t>
            </a:r>
          </a:p>
          <a:p>
            <a:pPr marL="171450" indent="-171450" algn="l">
              <a:buFontTx/>
              <a:buChar char="-"/>
            </a:pPr>
            <a:r>
              <a:rPr lang="en-IE" sz="1800" b="0" i="0" dirty="0">
                <a:solidFill>
                  <a:srgbClr val="555555"/>
                </a:solidFill>
                <a:effectLst/>
                <a:latin typeface="Calibri" panose="020F0502020204030204" pitchFamily="34" charset="0"/>
                <a:cs typeface="Times New Roman" panose="02020603050405020304" pitchFamily="18" charset="0"/>
              </a:rPr>
              <a:t>You don’t need to plant hundreds of trees – just a few can make a huge difference – organisations like Pocket Forests and Stepping Stone forests that are working to plant trees in small spaces.</a:t>
            </a:r>
          </a:p>
        </p:txBody>
      </p:sp>
      <p:sp>
        <p:nvSpPr>
          <p:cNvPr id="4" name="Slide Number Placeholder 3"/>
          <p:cNvSpPr>
            <a:spLocks noGrp="1"/>
          </p:cNvSpPr>
          <p:nvPr>
            <p:ph type="sldNum" sz="quarter" idx="5"/>
          </p:nvPr>
        </p:nvSpPr>
        <p:spPr/>
        <p:txBody>
          <a:bodyPr/>
          <a:lstStyle/>
          <a:p>
            <a:fld id="{92E1B06F-FB8E-4F1F-A37A-5C68BFBDC150}" type="slidenum">
              <a:rPr lang="en-IE" smtClean="0"/>
              <a:t>17</a:t>
            </a:fld>
            <a:endParaRPr lang="en-IE"/>
          </a:p>
        </p:txBody>
      </p:sp>
    </p:spTree>
    <p:extLst>
      <p:ext uri="{BB962C8B-B14F-4D97-AF65-F5344CB8AC3E}">
        <p14:creationId xmlns:p14="http://schemas.microsoft.com/office/powerpoint/2010/main" val="21465242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buFontTx/>
              <a:buChar char="-"/>
            </a:pPr>
            <a:r>
              <a:rPr lang="en-US" b="0" i="0" dirty="0">
                <a:solidFill>
                  <a:srgbClr val="555555"/>
                </a:solidFill>
                <a:effectLst/>
                <a:latin typeface="Lato" panose="020F0502020204030203" pitchFamily="34" charset="0"/>
              </a:rPr>
              <a:t>This next one is a big one. </a:t>
            </a:r>
          </a:p>
          <a:p>
            <a:pPr marL="171450" indent="-171450" algn="l">
              <a:buFontTx/>
              <a:buChar char="-"/>
            </a:pPr>
            <a:r>
              <a:rPr lang="en-US" b="0" i="0" dirty="0">
                <a:solidFill>
                  <a:srgbClr val="555555"/>
                </a:solidFill>
                <a:effectLst/>
                <a:latin typeface="Lato" panose="020F0502020204030203" pitchFamily="34" charset="0"/>
              </a:rPr>
              <a:t>Pesticides include herbicides, insecticides and fungicides. They are potent chemical cocktails designed to kill various organisms. I’m probably preaching to the converted here, but one of the best things you can do for pollinators is avoid using them. They have been found to kill, harm, and disorientate pollinators either directly through exposure or indirectly by killing or poisoning their food. </a:t>
            </a:r>
          </a:p>
          <a:p>
            <a:pPr marL="171450" indent="-171450" algn="l">
              <a:buFontTx/>
              <a:buChar char="-"/>
            </a:pPr>
            <a:r>
              <a:rPr lang="en-US" b="0" i="0" dirty="0">
                <a:solidFill>
                  <a:srgbClr val="555555"/>
                </a:solidFill>
                <a:effectLst/>
                <a:latin typeface="Lato" panose="020F0502020204030203" pitchFamily="34" charset="0"/>
              </a:rPr>
              <a:t>If you buy plants at a garden centre, ask if they have been treated with chemicals. Even ‘bee friendly’ labelled plants may have been treated with pesticides.</a:t>
            </a:r>
          </a:p>
          <a:p>
            <a:pPr marL="171450" indent="-171450" algn="l">
              <a:buFontTx/>
              <a:buChar char="-"/>
            </a:pPr>
            <a:r>
              <a:rPr lang="en-US" b="0" i="0" dirty="0">
                <a:solidFill>
                  <a:srgbClr val="555555"/>
                </a:solidFill>
                <a:effectLst/>
                <a:latin typeface="Lato" panose="020F0502020204030203" pitchFamily="34" charset="0"/>
              </a:rPr>
              <a:t>Part of this is about changing how we view ‘weeds’ – these plants are often vital food sources for pollinators. </a:t>
            </a:r>
          </a:p>
          <a:p>
            <a:pPr marL="171450" indent="-171450" algn="l">
              <a:buFontTx/>
              <a:buChar char="-"/>
            </a:pPr>
            <a:r>
              <a:rPr lang="en-US" b="0" i="0" dirty="0">
                <a:solidFill>
                  <a:srgbClr val="555555"/>
                </a:solidFill>
                <a:effectLst/>
                <a:latin typeface="Lato" panose="020F0502020204030203" pitchFamily="34" charset="0"/>
              </a:rPr>
              <a:t>If you have to remove these plants, avoid chemicals and do it by hand, or if that isn’t possible use alternatives. We’re currently gathering feedback from councils, and our partners and supporters on the different types of pesticide alternatives they’ve used, and will be providing more info on that over the coming months. </a:t>
            </a:r>
          </a:p>
          <a:p>
            <a:pPr marL="171450" indent="-171450" algn="l">
              <a:buFontTx/>
              <a:buChar char="-"/>
            </a:pPr>
            <a:r>
              <a:rPr lang="en-US" b="0" i="0" dirty="0">
                <a:solidFill>
                  <a:srgbClr val="555555"/>
                </a:solidFill>
                <a:effectLst/>
                <a:latin typeface="Lato" panose="020F0502020204030203" pitchFamily="34" charset="0"/>
              </a:rPr>
              <a:t>Herbicides should still be used to remove invasive species such as Japanese Knotweed.</a:t>
            </a:r>
          </a:p>
          <a:p>
            <a:endParaRPr lang="en-US" b="0" i="0" dirty="0">
              <a:solidFill>
                <a:srgbClr val="555555"/>
              </a:solidFill>
              <a:effectLst/>
              <a:latin typeface="Lato" panose="020F0502020204030203" pitchFamily="34" charset="0"/>
            </a:endParaRPr>
          </a:p>
        </p:txBody>
      </p:sp>
      <p:sp>
        <p:nvSpPr>
          <p:cNvPr id="4" name="Slide Number Placeholder 3"/>
          <p:cNvSpPr>
            <a:spLocks noGrp="1"/>
          </p:cNvSpPr>
          <p:nvPr>
            <p:ph type="sldNum" sz="quarter" idx="5"/>
          </p:nvPr>
        </p:nvSpPr>
        <p:spPr/>
        <p:txBody>
          <a:bodyPr/>
          <a:lstStyle/>
          <a:p>
            <a:fld id="{92E1B06F-FB8E-4F1F-A37A-5C68BFBDC150}" type="slidenum">
              <a:rPr lang="en-IE" smtClean="0"/>
              <a:t>18</a:t>
            </a:fld>
            <a:endParaRPr lang="en-IE"/>
          </a:p>
        </p:txBody>
      </p:sp>
    </p:spTree>
    <p:extLst>
      <p:ext uri="{BB962C8B-B14F-4D97-AF65-F5344CB8AC3E}">
        <p14:creationId xmlns:p14="http://schemas.microsoft.com/office/powerpoint/2010/main" val="13120955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5D44A-1542-3025-DAB7-419AEC8A8A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C5643F-26B8-FDEE-E247-EDEEF1FC39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1B7CF4-E5CA-DB28-126A-32E2109538BC}"/>
              </a:ext>
            </a:extLst>
          </p:cNvPr>
          <p:cNvSpPr>
            <a:spLocks noGrp="1"/>
          </p:cNvSpPr>
          <p:nvPr>
            <p:ph type="body" idx="1"/>
          </p:nvPr>
        </p:nvSpPr>
        <p:spPr/>
        <p:txBody>
          <a:bodyPr/>
          <a:lstStyle/>
          <a:p>
            <a:pPr marL="171450" indent="-171450" algn="l">
              <a:buFontTx/>
              <a:buChar char="-"/>
            </a:pPr>
            <a:r>
              <a:rPr lang="en-US" b="0" i="0" dirty="0">
                <a:solidFill>
                  <a:srgbClr val="555555"/>
                </a:solidFill>
                <a:effectLst/>
                <a:latin typeface="Lato" panose="020F0502020204030203" pitchFamily="34" charset="0"/>
              </a:rPr>
              <a:t>This next one is a big one. </a:t>
            </a:r>
          </a:p>
          <a:p>
            <a:pPr marL="171450" indent="-171450" algn="l">
              <a:buFontTx/>
              <a:buChar char="-"/>
            </a:pPr>
            <a:r>
              <a:rPr lang="en-US" b="0" i="0" dirty="0">
                <a:solidFill>
                  <a:srgbClr val="555555"/>
                </a:solidFill>
                <a:effectLst/>
                <a:latin typeface="Lato" panose="020F0502020204030203" pitchFamily="34" charset="0"/>
              </a:rPr>
              <a:t>Pesticides include herbicides, insecticides and fungicides. They are potent chemical cocktails designed to kill various organisms. I’m probably preaching to the converted here, but one of the best things you can do for pollinators is avoid using them. They have been found to kill, harm, and disorientate pollinators either directly through exposure or indirectly by killing or poisoning their food. </a:t>
            </a:r>
          </a:p>
          <a:p>
            <a:pPr marL="171450" indent="-171450" algn="l">
              <a:buFontTx/>
              <a:buChar char="-"/>
            </a:pPr>
            <a:r>
              <a:rPr lang="en-US" b="0" i="0" dirty="0">
                <a:solidFill>
                  <a:srgbClr val="555555"/>
                </a:solidFill>
                <a:effectLst/>
                <a:latin typeface="Lato" panose="020F0502020204030203" pitchFamily="34" charset="0"/>
              </a:rPr>
              <a:t>If you buy plants at a garden centre, ask if they have been treated with chemicals. Even ‘bee friendly’ labelled plants may have been treated with pesticides.</a:t>
            </a:r>
          </a:p>
          <a:p>
            <a:pPr marL="171450" indent="-171450" algn="l">
              <a:buFontTx/>
              <a:buChar char="-"/>
            </a:pPr>
            <a:r>
              <a:rPr lang="en-US" b="0" i="0" dirty="0">
                <a:solidFill>
                  <a:srgbClr val="555555"/>
                </a:solidFill>
                <a:effectLst/>
                <a:latin typeface="Lato" panose="020F0502020204030203" pitchFamily="34" charset="0"/>
              </a:rPr>
              <a:t>Part of this is about changing how we view ‘weeds’ – these plants are often vital food sources for pollinators. </a:t>
            </a:r>
          </a:p>
          <a:p>
            <a:pPr marL="171450" indent="-171450" algn="l">
              <a:buFontTx/>
              <a:buChar char="-"/>
            </a:pPr>
            <a:r>
              <a:rPr lang="en-US" b="0" i="0" dirty="0">
                <a:solidFill>
                  <a:srgbClr val="555555"/>
                </a:solidFill>
                <a:effectLst/>
                <a:latin typeface="Lato" panose="020F0502020204030203" pitchFamily="34" charset="0"/>
              </a:rPr>
              <a:t>If you have to remove these plants, avoid chemicals and do it by hand, or if that isn’t possible use alternatives. We’re currently gathering feedback from councils, and our partners and supporters on the different types of pesticide alternatives they’ve used, and will be providing more info on that over the coming months. </a:t>
            </a:r>
          </a:p>
          <a:p>
            <a:pPr marL="171450" indent="-171450" algn="l">
              <a:buFontTx/>
              <a:buChar char="-"/>
            </a:pPr>
            <a:r>
              <a:rPr lang="en-US" b="0" i="0" dirty="0">
                <a:solidFill>
                  <a:srgbClr val="555555"/>
                </a:solidFill>
                <a:effectLst/>
                <a:latin typeface="Lato" panose="020F0502020204030203" pitchFamily="34" charset="0"/>
              </a:rPr>
              <a:t>Herbicides should still be used to remove invasive species such as Japanese Knotweed.</a:t>
            </a:r>
          </a:p>
          <a:p>
            <a:endParaRPr lang="en-US" b="0" i="0" dirty="0">
              <a:solidFill>
                <a:srgbClr val="555555"/>
              </a:solidFill>
              <a:effectLst/>
              <a:latin typeface="Lato" panose="020F0502020204030203" pitchFamily="34" charset="0"/>
            </a:endParaRPr>
          </a:p>
        </p:txBody>
      </p:sp>
      <p:sp>
        <p:nvSpPr>
          <p:cNvPr id="4" name="Slide Number Placeholder 3">
            <a:extLst>
              <a:ext uri="{FF2B5EF4-FFF2-40B4-BE49-F238E27FC236}">
                <a16:creationId xmlns:a16="http://schemas.microsoft.com/office/drawing/2014/main" id="{7DCCAA44-6292-49A1-FBFF-10B5D7AD7E59}"/>
              </a:ext>
            </a:extLst>
          </p:cNvPr>
          <p:cNvSpPr>
            <a:spLocks noGrp="1"/>
          </p:cNvSpPr>
          <p:nvPr>
            <p:ph type="sldNum" sz="quarter" idx="5"/>
          </p:nvPr>
        </p:nvSpPr>
        <p:spPr/>
        <p:txBody>
          <a:bodyPr/>
          <a:lstStyle/>
          <a:p>
            <a:fld id="{92E1B06F-FB8E-4F1F-A37A-5C68BFBDC150}" type="slidenum">
              <a:rPr lang="en-IE" smtClean="0"/>
              <a:t>19</a:t>
            </a:fld>
            <a:endParaRPr lang="en-IE"/>
          </a:p>
        </p:txBody>
      </p:sp>
    </p:spTree>
    <p:extLst>
      <p:ext uri="{BB962C8B-B14F-4D97-AF65-F5344CB8AC3E}">
        <p14:creationId xmlns:p14="http://schemas.microsoft.com/office/powerpoint/2010/main" val="4174898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IE" dirty="0"/>
              <a:t>In new AIPP, I look after Buzzing Communities work package. </a:t>
            </a:r>
          </a:p>
          <a:p>
            <a:pPr marL="171450" indent="-171450">
              <a:buFontTx/>
              <a:buChar char="-"/>
            </a:pPr>
            <a:r>
              <a:rPr lang="en-IE" dirty="0"/>
              <a:t>The vision is: </a:t>
            </a:r>
          </a:p>
          <a:p>
            <a:pPr marL="171450" indent="-171450">
              <a:buFontTx/>
              <a:buChar char="-"/>
            </a:pPr>
            <a:r>
              <a:rPr lang="en-IE" dirty="0"/>
              <a:t>Celebrated through Pollinator Awards</a:t>
            </a:r>
          </a:p>
          <a:p>
            <a:pPr marL="628650" lvl="1" indent="-171450">
              <a:buFontTx/>
              <a:buChar char="-"/>
            </a:pPr>
            <a:r>
              <a:rPr lang="en-IE" dirty="0"/>
              <a:t>Also have other plans for recognising local champions, and towns that have gone pesticide free.</a:t>
            </a:r>
          </a:p>
          <a:p>
            <a:pPr marL="171450" indent="-171450">
              <a:buFontTx/>
              <a:buChar char="-"/>
            </a:pPr>
            <a:r>
              <a:rPr lang="en-IE" dirty="0"/>
              <a:t>So much great work is already being done by communities. We’ll hear from some groups today. And we know it’s working. </a:t>
            </a:r>
          </a:p>
          <a:p>
            <a:pPr marL="0" indent="0">
              <a:buFontTx/>
              <a:buNone/>
            </a:pPr>
            <a:endParaRPr lang="en-US" dirty="0"/>
          </a:p>
        </p:txBody>
      </p:sp>
      <p:sp>
        <p:nvSpPr>
          <p:cNvPr id="4" name="Slide Number Placeholder 3"/>
          <p:cNvSpPr>
            <a:spLocks noGrp="1"/>
          </p:cNvSpPr>
          <p:nvPr>
            <p:ph type="sldNum" sz="quarter" idx="5"/>
          </p:nvPr>
        </p:nvSpPr>
        <p:spPr/>
        <p:txBody>
          <a:bodyPr/>
          <a:lstStyle/>
          <a:p>
            <a:fld id="{92E1B06F-FB8E-4F1F-A37A-5C68BFBDC150}" type="slidenum">
              <a:rPr lang="en-IE" smtClean="0"/>
              <a:t>2</a:t>
            </a:fld>
            <a:endParaRPr lang="en-IE"/>
          </a:p>
        </p:txBody>
      </p:sp>
    </p:spTree>
    <p:extLst>
      <p:ext uri="{BB962C8B-B14F-4D97-AF65-F5344CB8AC3E}">
        <p14:creationId xmlns:p14="http://schemas.microsoft.com/office/powerpoint/2010/main" val="1922969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buFontTx/>
              <a:buChar char="-"/>
            </a:pPr>
            <a:r>
              <a:rPr lang="en-US" b="0" i="0" dirty="0">
                <a:solidFill>
                  <a:srgbClr val="555555"/>
                </a:solidFill>
                <a:effectLst/>
                <a:latin typeface="Lato" panose="020F0502020204030203" pitchFamily="34" charset="0"/>
              </a:rPr>
              <a:t>Most bees don’t live in beehives. Wild pollinators nest in hedgerows, wild areas, dry stone walls, and even in the ground. To make a nesting habitat for them, just scrape back some bare earth, leave some areas to grow wild, or simply drill holes in unvarnished wood for solitary bees. </a:t>
            </a:r>
          </a:p>
          <a:p>
            <a:pPr marL="171450" indent="-171450" algn="l">
              <a:buFontTx/>
              <a:buChar char="-"/>
            </a:pPr>
            <a:r>
              <a:rPr lang="en-US" b="0" i="0" dirty="0">
                <a:solidFill>
                  <a:srgbClr val="555555"/>
                </a:solidFill>
                <a:effectLst/>
                <a:latin typeface="Lato" panose="020F0502020204030203" pitchFamily="34" charset="0"/>
              </a:rPr>
              <a:t>We’ve already seen it’s important that bees have a food source near their nest, so choose areas that have flowers nearby. </a:t>
            </a:r>
          </a:p>
        </p:txBody>
      </p:sp>
      <p:sp>
        <p:nvSpPr>
          <p:cNvPr id="4" name="Slide Number Placeholder 3"/>
          <p:cNvSpPr>
            <a:spLocks noGrp="1"/>
          </p:cNvSpPr>
          <p:nvPr>
            <p:ph type="sldNum" sz="quarter" idx="5"/>
          </p:nvPr>
        </p:nvSpPr>
        <p:spPr/>
        <p:txBody>
          <a:bodyPr/>
          <a:lstStyle/>
          <a:p>
            <a:fld id="{92E1B06F-FB8E-4F1F-A37A-5C68BFBDC150}" type="slidenum">
              <a:rPr lang="en-IE" smtClean="0"/>
              <a:t>20</a:t>
            </a:fld>
            <a:endParaRPr lang="en-IE"/>
          </a:p>
        </p:txBody>
      </p:sp>
    </p:spTree>
    <p:extLst>
      <p:ext uri="{BB962C8B-B14F-4D97-AF65-F5344CB8AC3E}">
        <p14:creationId xmlns:p14="http://schemas.microsoft.com/office/powerpoint/2010/main" val="41432379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buFontTx/>
              <a:buChar char="-"/>
            </a:pPr>
            <a:r>
              <a:rPr lang="en-US" b="0" i="0" dirty="0">
                <a:solidFill>
                  <a:srgbClr val="555555"/>
                </a:solidFill>
                <a:effectLst/>
                <a:latin typeface="Lato" panose="020F0502020204030203" pitchFamily="34" charset="0"/>
              </a:rPr>
              <a:t>There’s a great example from Woodstown of how some of the best habitats are not what you might expect – scrambler tracks, and dumped earth spoils, while not ideal - are great potential nesting habitats for mining bees, and these bare earth spaces have already seen wildflowers return. </a:t>
            </a:r>
          </a:p>
        </p:txBody>
      </p:sp>
      <p:sp>
        <p:nvSpPr>
          <p:cNvPr id="4" name="Slide Number Placeholder 3"/>
          <p:cNvSpPr>
            <a:spLocks noGrp="1"/>
          </p:cNvSpPr>
          <p:nvPr>
            <p:ph type="sldNum" sz="quarter" idx="5"/>
          </p:nvPr>
        </p:nvSpPr>
        <p:spPr/>
        <p:txBody>
          <a:bodyPr/>
          <a:lstStyle/>
          <a:p>
            <a:fld id="{92E1B06F-FB8E-4F1F-A37A-5C68BFBDC150}" type="slidenum">
              <a:rPr lang="en-IE" smtClean="0"/>
              <a:t>21</a:t>
            </a:fld>
            <a:endParaRPr lang="en-IE"/>
          </a:p>
        </p:txBody>
      </p:sp>
    </p:spTree>
    <p:extLst>
      <p:ext uri="{BB962C8B-B14F-4D97-AF65-F5344CB8AC3E}">
        <p14:creationId xmlns:p14="http://schemas.microsoft.com/office/powerpoint/2010/main" val="18525757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Pollinator friendly planting is another big one. </a:t>
            </a:r>
            <a:r>
              <a:rPr lang="en-US" b="0" dirty="0"/>
              <a:t>First thing to say is generally, native plants are better for pollinators than non-native ‘ornamental’ plants – have evolved alongside one another</a:t>
            </a:r>
          </a:p>
          <a:p>
            <a:pPr marL="171450" indent="-171450">
              <a:buFontTx/>
              <a:buChar char="-"/>
            </a:pPr>
            <a:r>
              <a:rPr lang="en-US" b="0" dirty="0"/>
              <a:t>But many ornamental plants provide lots of pollen and nectar too, and there is a place for them in garden and parks settings. </a:t>
            </a:r>
          </a:p>
          <a:p>
            <a:pPr marL="171450" indent="-171450">
              <a:buFontTx/>
              <a:buChar char="-"/>
            </a:pPr>
            <a:r>
              <a:rPr lang="en-US" b="0" dirty="0"/>
              <a:t>Top 10 Pollinator-friendly plants for different situations looks at both. </a:t>
            </a:r>
          </a:p>
          <a:p>
            <a:pPr marL="171450" indent="-171450">
              <a:buFontTx/>
              <a:buChar char="-"/>
            </a:pPr>
            <a:r>
              <a:rPr lang="en-US" b="0" dirty="0"/>
              <a:t>Not all plants are pollinator-friendly. </a:t>
            </a:r>
            <a:r>
              <a:rPr lang="en-US" dirty="0"/>
              <a:t>You might be surprised to hear that popular plants like daffodils, tulips, and begonias aren’t great sources of nectar and pollen. </a:t>
            </a:r>
            <a:endParaRPr lang="en-US" b="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When you’re planning what to plant, try to choose plants that will flower throughout the year (between February and October)</a:t>
            </a:r>
          </a:p>
          <a:p>
            <a:pPr marL="171450" indent="-171450">
              <a:buFontTx/>
              <a:buChar char="-"/>
            </a:pPr>
            <a:r>
              <a:rPr lang="en-US" dirty="0"/>
              <a:t>Perennials are generally better than annuals, and are often cheaper </a:t>
            </a:r>
          </a:p>
          <a:p>
            <a:pPr marL="171450" indent="-171450">
              <a:buFontTx/>
              <a:buChar char="-"/>
            </a:pPr>
            <a:r>
              <a:rPr lang="en-US" dirty="0"/>
              <a:t>Loads of advice in the guide</a:t>
            </a:r>
            <a:endParaRPr lang="en-US" b="0" i="0" dirty="0">
              <a:solidFill>
                <a:srgbClr val="555555"/>
              </a:solidFill>
              <a:effectLst/>
              <a:latin typeface="Lato" panose="020F0502020204030203" pitchFamily="34" charset="0"/>
            </a:endParaRPr>
          </a:p>
        </p:txBody>
      </p:sp>
      <p:sp>
        <p:nvSpPr>
          <p:cNvPr id="4" name="Slide Number Placeholder 3"/>
          <p:cNvSpPr>
            <a:spLocks noGrp="1"/>
          </p:cNvSpPr>
          <p:nvPr>
            <p:ph type="sldNum" sz="quarter" idx="5"/>
          </p:nvPr>
        </p:nvSpPr>
        <p:spPr/>
        <p:txBody>
          <a:bodyPr/>
          <a:lstStyle/>
          <a:p>
            <a:fld id="{92E1B06F-FB8E-4F1F-A37A-5C68BFBDC150}" type="slidenum">
              <a:rPr lang="en-IE" smtClean="0"/>
              <a:t>22</a:t>
            </a:fld>
            <a:endParaRPr lang="en-IE"/>
          </a:p>
        </p:txBody>
      </p:sp>
    </p:spTree>
    <p:extLst>
      <p:ext uri="{BB962C8B-B14F-4D97-AF65-F5344CB8AC3E}">
        <p14:creationId xmlns:p14="http://schemas.microsoft.com/office/powerpoint/2010/main" val="32887408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0" i="0" dirty="0">
                <a:solidFill>
                  <a:srgbClr val="555555"/>
                </a:solidFill>
                <a:effectLst/>
                <a:latin typeface="Lato" panose="020F0502020204030203" pitchFamily="34" charset="0"/>
              </a:rPr>
              <a:t>Bidens and Bacopa are great bedding plants for small containers and hanging baskets</a:t>
            </a:r>
          </a:p>
          <a:p>
            <a:pPr marL="171450" indent="-171450">
              <a:buFontTx/>
              <a:buChar char="-"/>
            </a:pPr>
            <a:r>
              <a:rPr lang="en-US" b="0" i="0" dirty="0">
                <a:solidFill>
                  <a:srgbClr val="555555"/>
                </a:solidFill>
                <a:effectLst/>
                <a:latin typeface="Lato" panose="020F0502020204030203" pitchFamily="34" charset="0"/>
              </a:rPr>
              <a:t>Heathers are good for roundabouts – low maintenance, early source of food</a:t>
            </a:r>
          </a:p>
          <a:p>
            <a:pPr marL="171450" indent="-171450">
              <a:buFontTx/>
              <a:buChar char="-"/>
            </a:pPr>
            <a:endParaRPr lang="en-US" b="0" i="0" dirty="0">
              <a:solidFill>
                <a:srgbClr val="555555"/>
              </a:solidFill>
              <a:effectLst/>
              <a:latin typeface="Lato" panose="020F0502020204030203" pitchFamily="34" charset="0"/>
            </a:endParaRPr>
          </a:p>
          <a:p>
            <a:endParaRPr lang="en-US" b="0" i="0" dirty="0">
              <a:solidFill>
                <a:srgbClr val="555555"/>
              </a:solidFill>
              <a:effectLst/>
              <a:latin typeface="Lato" panose="020F0502020204030203" pitchFamily="34" charset="0"/>
            </a:endParaRPr>
          </a:p>
        </p:txBody>
      </p:sp>
      <p:sp>
        <p:nvSpPr>
          <p:cNvPr id="4" name="Slide Number Placeholder 3"/>
          <p:cNvSpPr>
            <a:spLocks noGrp="1"/>
          </p:cNvSpPr>
          <p:nvPr>
            <p:ph type="sldNum" sz="quarter" idx="5"/>
          </p:nvPr>
        </p:nvSpPr>
        <p:spPr/>
        <p:txBody>
          <a:bodyPr/>
          <a:lstStyle/>
          <a:p>
            <a:fld id="{92E1B06F-FB8E-4F1F-A37A-5C68BFBDC150}" type="slidenum">
              <a:rPr lang="en-IE" smtClean="0"/>
              <a:t>23</a:t>
            </a:fld>
            <a:endParaRPr lang="en-IE"/>
          </a:p>
        </p:txBody>
      </p:sp>
    </p:spTree>
    <p:extLst>
      <p:ext uri="{BB962C8B-B14F-4D97-AF65-F5344CB8AC3E}">
        <p14:creationId xmlns:p14="http://schemas.microsoft.com/office/powerpoint/2010/main" val="31077581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0" i="0" dirty="0">
                <a:solidFill>
                  <a:srgbClr val="555555"/>
                </a:solidFill>
                <a:effectLst/>
                <a:latin typeface="Lato" panose="020F0502020204030203" pitchFamily="34" charset="0"/>
              </a:rPr>
              <a:t>Herbs like Thyme and Rosemary are also great choices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i="0" dirty="0">
                <a:solidFill>
                  <a:srgbClr val="555555"/>
                </a:solidFill>
                <a:effectLst/>
                <a:latin typeface="Lato" panose="020F0502020204030203" pitchFamily="34" charset="0"/>
              </a:rPr>
              <a:t>Plant bulbs such as Snowdrop, Crocus, and Grape Hyacinth in the autumn to provide early food for emerging pollinators the following spring</a:t>
            </a:r>
          </a:p>
          <a:p>
            <a:endParaRPr lang="en-US" b="0" i="0" dirty="0">
              <a:solidFill>
                <a:srgbClr val="555555"/>
              </a:solidFill>
              <a:effectLst/>
              <a:latin typeface="Lato" panose="020F0502020204030203" pitchFamily="34" charset="0"/>
            </a:endParaRPr>
          </a:p>
        </p:txBody>
      </p:sp>
      <p:sp>
        <p:nvSpPr>
          <p:cNvPr id="4" name="Slide Number Placeholder 3"/>
          <p:cNvSpPr>
            <a:spLocks noGrp="1"/>
          </p:cNvSpPr>
          <p:nvPr>
            <p:ph type="sldNum" sz="quarter" idx="5"/>
          </p:nvPr>
        </p:nvSpPr>
        <p:spPr/>
        <p:txBody>
          <a:bodyPr/>
          <a:lstStyle/>
          <a:p>
            <a:fld id="{92E1B06F-FB8E-4F1F-A37A-5C68BFBDC150}" type="slidenum">
              <a:rPr lang="en-IE" smtClean="0"/>
              <a:t>24</a:t>
            </a:fld>
            <a:endParaRPr lang="en-IE"/>
          </a:p>
        </p:txBody>
      </p:sp>
    </p:spTree>
    <p:extLst>
      <p:ext uri="{BB962C8B-B14F-4D97-AF65-F5344CB8AC3E}">
        <p14:creationId xmlns:p14="http://schemas.microsoft.com/office/powerpoint/2010/main" val="15794216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1800" dirty="0">
                <a:effectLst/>
                <a:latin typeface="Calibri" panose="020F0502020204030204" pitchFamily="34" charset="0"/>
                <a:ea typeface="Calibri" panose="020F0502020204030204" pitchFamily="34" charset="0"/>
                <a:cs typeface="Times New Roman" panose="02020603050405020304" pitchFamily="18" charset="0"/>
              </a:rPr>
              <a:t>Clonmel ran a ‘Bucket of Bulbs’ initiative with local schools – distributing pollinator-friendly bulbs to schoolchildren and through the community.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555555"/>
                </a:solidFill>
                <a:effectLst/>
                <a:latin typeface="Lato" panose="020F0502020204030203" pitchFamily="34" charset="0"/>
              </a:rPr>
              <a:t>You can get really creative with this action, e.g. edible herb planters, community gardens.</a:t>
            </a:r>
          </a:p>
          <a:p>
            <a:pPr marL="628650" lvl="1" indent="-171450">
              <a:buFont typeface="Arial" panose="020B0604020202020204" pitchFamily="34" charset="0"/>
              <a:buChar char="•"/>
            </a:pPr>
            <a:endParaRPr lang="en-US" b="0" i="0" dirty="0">
              <a:solidFill>
                <a:srgbClr val="555555"/>
              </a:solidFill>
              <a:effectLst/>
              <a:latin typeface="Lato" panose="020F0502020204030203" pitchFamily="34" charset="0"/>
            </a:endParaRPr>
          </a:p>
        </p:txBody>
      </p:sp>
      <p:sp>
        <p:nvSpPr>
          <p:cNvPr id="4" name="Slide Number Placeholder 3"/>
          <p:cNvSpPr>
            <a:spLocks noGrp="1"/>
          </p:cNvSpPr>
          <p:nvPr>
            <p:ph type="sldNum" sz="quarter" idx="5"/>
          </p:nvPr>
        </p:nvSpPr>
        <p:spPr/>
        <p:txBody>
          <a:bodyPr/>
          <a:lstStyle/>
          <a:p>
            <a:fld id="{92E1B06F-FB8E-4F1F-A37A-5C68BFBDC150}" type="slidenum">
              <a:rPr lang="en-IE" smtClean="0"/>
              <a:t>25</a:t>
            </a:fld>
            <a:endParaRPr lang="en-IE"/>
          </a:p>
        </p:txBody>
      </p:sp>
    </p:spTree>
    <p:extLst>
      <p:ext uri="{BB962C8B-B14F-4D97-AF65-F5344CB8AC3E}">
        <p14:creationId xmlns:p14="http://schemas.microsoft.com/office/powerpoint/2010/main" val="21130795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42B11-0081-721B-2D3E-0EE4F5548B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027EE0-AA4F-0425-65DE-E0232764B5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52E13-C54F-116F-6DEF-7D07A2EE815A}"/>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1800" dirty="0">
                <a:effectLst/>
                <a:latin typeface="Calibri" panose="020F0502020204030204" pitchFamily="34" charset="0"/>
                <a:ea typeface="Calibri" panose="020F0502020204030204" pitchFamily="34" charset="0"/>
                <a:cs typeface="Times New Roman" panose="02020603050405020304" pitchFamily="18" charset="0"/>
              </a:rPr>
              <a:t>Making a pollinator-friendly rainwater planter is a great way to help pollinators and mitigate impacts of climate change. </a:t>
            </a:r>
            <a:endParaRPr lang="en-US" b="0" i="0" dirty="0">
              <a:solidFill>
                <a:srgbClr val="555555"/>
              </a:solidFill>
              <a:effectLst/>
              <a:latin typeface="Lato" panose="020F0502020204030203" pitchFamily="34" charset="0"/>
            </a:endParaRPr>
          </a:p>
          <a:p>
            <a:pPr marL="628650" lvl="1" indent="-171450">
              <a:buFont typeface="Arial" panose="020B0604020202020204" pitchFamily="34" charset="0"/>
              <a:buChar char="•"/>
            </a:pPr>
            <a:endParaRPr lang="en-US" b="0" i="0" dirty="0">
              <a:solidFill>
                <a:srgbClr val="555555"/>
              </a:solidFill>
              <a:effectLst/>
              <a:latin typeface="Lato" panose="020F0502020204030203" pitchFamily="34" charset="0"/>
            </a:endParaRPr>
          </a:p>
        </p:txBody>
      </p:sp>
      <p:sp>
        <p:nvSpPr>
          <p:cNvPr id="4" name="Slide Number Placeholder 3">
            <a:extLst>
              <a:ext uri="{FF2B5EF4-FFF2-40B4-BE49-F238E27FC236}">
                <a16:creationId xmlns:a16="http://schemas.microsoft.com/office/drawing/2014/main" id="{D6AE998D-486A-9409-CC7A-CD13DDDC4146}"/>
              </a:ext>
            </a:extLst>
          </p:cNvPr>
          <p:cNvSpPr>
            <a:spLocks noGrp="1"/>
          </p:cNvSpPr>
          <p:nvPr>
            <p:ph type="sldNum" sz="quarter" idx="5"/>
          </p:nvPr>
        </p:nvSpPr>
        <p:spPr/>
        <p:txBody>
          <a:bodyPr/>
          <a:lstStyle/>
          <a:p>
            <a:fld id="{92E1B06F-FB8E-4F1F-A37A-5C68BFBDC150}" type="slidenum">
              <a:rPr lang="en-IE" smtClean="0"/>
              <a:t>26</a:t>
            </a:fld>
            <a:endParaRPr lang="en-IE"/>
          </a:p>
        </p:txBody>
      </p:sp>
    </p:spTree>
    <p:extLst>
      <p:ext uri="{BB962C8B-B14F-4D97-AF65-F5344CB8AC3E}">
        <p14:creationId xmlns:p14="http://schemas.microsoft.com/office/powerpoint/2010/main" val="23728182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If you want a bigger project, you, could create a pollinator-friendly sensory garden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These are places that provide opportunities to connect with nature through the senses.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They’re becoming more and more popular as we learn about the importance of connecting with nature for our health and wellbeing.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And again, this flyer is available to download from our website.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i="0" dirty="0">
                <a:solidFill>
                  <a:srgbClr val="555555"/>
                </a:solidFill>
                <a:effectLst/>
                <a:latin typeface="Lato" panose="020F0502020204030203" pitchFamily="34" charset="0"/>
              </a:rPr>
              <a:t>The next three are things you need to be a bit wary of</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a:p>
            <a:pPr marL="0" indent="0">
              <a:buFontTx/>
              <a:buNone/>
            </a:pPr>
            <a:endParaRPr lang="en-US" b="0" dirty="0"/>
          </a:p>
          <a:p>
            <a:pPr marL="171450" indent="-171450">
              <a:buFontTx/>
              <a:buChar char="-"/>
            </a:pPr>
            <a:endParaRPr lang="en-US" b="0" dirty="0"/>
          </a:p>
          <a:p>
            <a:pPr marL="171450" indent="-171450">
              <a:buFontTx/>
              <a:buChar char="-"/>
            </a:pPr>
            <a:endParaRPr lang="en-US" b="0" dirty="0"/>
          </a:p>
        </p:txBody>
      </p:sp>
      <p:sp>
        <p:nvSpPr>
          <p:cNvPr id="4" name="Slide Number Placeholder 3"/>
          <p:cNvSpPr>
            <a:spLocks noGrp="1"/>
          </p:cNvSpPr>
          <p:nvPr>
            <p:ph type="sldNum" sz="quarter" idx="5"/>
          </p:nvPr>
        </p:nvSpPr>
        <p:spPr/>
        <p:txBody>
          <a:bodyPr/>
          <a:lstStyle/>
          <a:p>
            <a:fld id="{92E1B06F-FB8E-4F1F-A37A-5C68BFBDC150}" type="slidenum">
              <a:rPr lang="en-IE" smtClean="0"/>
              <a:t>27</a:t>
            </a:fld>
            <a:endParaRPr lang="en-IE"/>
          </a:p>
        </p:txBody>
      </p:sp>
    </p:spTree>
    <p:extLst>
      <p:ext uri="{BB962C8B-B14F-4D97-AF65-F5344CB8AC3E}">
        <p14:creationId xmlns:p14="http://schemas.microsoft.com/office/powerpoint/2010/main" val="11496066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buFontTx/>
              <a:buChar char="-"/>
            </a:pPr>
            <a:r>
              <a:rPr lang="en-US" b="0" i="0" dirty="0">
                <a:solidFill>
                  <a:srgbClr val="555555"/>
                </a:solidFill>
                <a:effectLst/>
                <a:latin typeface="Lato" panose="020F0502020204030203" pitchFamily="34" charset="0"/>
              </a:rPr>
              <a:t>Think twice about getting a hive of honeybees</a:t>
            </a:r>
          </a:p>
          <a:p>
            <a:pPr marL="171450" indent="-171450" algn="l">
              <a:buFontTx/>
              <a:buChar char="-"/>
            </a:pPr>
            <a:r>
              <a:rPr lang="en-US" b="0" i="0" dirty="0">
                <a:solidFill>
                  <a:srgbClr val="555555"/>
                </a:solidFill>
                <a:effectLst/>
                <a:latin typeface="Lato" panose="020F0502020204030203" pitchFamily="34" charset="0"/>
              </a:rPr>
              <a:t>The first thing to say is that all pollinators are important and have a role to play, but on the island of Ireland, we have one native honeybee species, and it is not in decline. </a:t>
            </a:r>
          </a:p>
          <a:p>
            <a:pPr marL="171450" indent="-171450" algn="l">
              <a:buFontTx/>
              <a:buChar char="-"/>
            </a:pPr>
            <a:r>
              <a:rPr lang="en-US" b="0" i="0" dirty="0">
                <a:solidFill>
                  <a:srgbClr val="555555"/>
                </a:solidFill>
                <a:effectLst/>
                <a:latin typeface="Lato" panose="020F0502020204030203" pitchFamily="34" charset="0"/>
              </a:rPr>
              <a:t>Most honeybees are living in hives and managed by beekeepers. </a:t>
            </a:r>
          </a:p>
          <a:p>
            <a:pPr marL="171450" indent="-171450" algn="l">
              <a:buFontTx/>
              <a:buChar char="-"/>
            </a:pPr>
            <a:r>
              <a:rPr lang="en-US" b="0" i="0" dirty="0">
                <a:solidFill>
                  <a:srgbClr val="555555"/>
                </a:solidFill>
                <a:effectLst/>
                <a:latin typeface="Lato" panose="020F0502020204030203" pitchFamily="34" charset="0"/>
              </a:rPr>
              <a:t>If we have too many honeybee hives in the landscape, they can compete for food with our wild pollinators which are already struggling. </a:t>
            </a:r>
          </a:p>
          <a:p>
            <a:pPr marL="171450" indent="-171450" algn="l">
              <a:buFontTx/>
              <a:buChar char="-"/>
            </a:pPr>
            <a:r>
              <a:rPr lang="en-US" b="0" i="0" dirty="0">
                <a:solidFill>
                  <a:srgbClr val="555555"/>
                </a:solidFill>
                <a:effectLst/>
                <a:latin typeface="Lato" panose="020F0502020204030203" pitchFamily="34" charset="0"/>
              </a:rPr>
              <a:t>You should only get a honeybee hive if you want to start a new hobby, but it’s not an action for biodiversity</a:t>
            </a:r>
          </a:p>
          <a:p>
            <a:pPr marL="171450" indent="-171450" algn="l">
              <a:buFontTx/>
              <a:buChar char="-"/>
            </a:pPr>
            <a:r>
              <a:rPr lang="en-US" b="0" i="0" dirty="0">
                <a:solidFill>
                  <a:srgbClr val="555555"/>
                </a:solidFill>
                <a:effectLst/>
                <a:latin typeface="Lato" panose="020F0502020204030203" pitchFamily="34" charset="0"/>
              </a:rPr>
              <a:t>If you are thinking of getting a hive of honeybees, please get in touch with your local beekeeping association to learn how to keep healthy honeybees; avoid spreading disease to other hives and to our struggling wild pollinators. There are many fantastic beekeeping associations around the island of Ireland who are doing great work, particularly to protect our native Irish black bee.</a:t>
            </a:r>
          </a:p>
        </p:txBody>
      </p:sp>
      <p:sp>
        <p:nvSpPr>
          <p:cNvPr id="4" name="Slide Number Placeholder 3"/>
          <p:cNvSpPr>
            <a:spLocks noGrp="1"/>
          </p:cNvSpPr>
          <p:nvPr>
            <p:ph type="sldNum" sz="quarter" idx="5"/>
          </p:nvPr>
        </p:nvSpPr>
        <p:spPr/>
        <p:txBody>
          <a:bodyPr/>
          <a:lstStyle/>
          <a:p>
            <a:fld id="{92E1B06F-FB8E-4F1F-A37A-5C68BFBDC150}" type="slidenum">
              <a:rPr lang="en-IE" smtClean="0"/>
              <a:t>28</a:t>
            </a:fld>
            <a:endParaRPr lang="en-IE"/>
          </a:p>
        </p:txBody>
      </p:sp>
    </p:spTree>
    <p:extLst>
      <p:ext uri="{BB962C8B-B14F-4D97-AF65-F5344CB8AC3E}">
        <p14:creationId xmlns:p14="http://schemas.microsoft.com/office/powerpoint/2010/main" val="1933615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i="0" dirty="0">
                <a:solidFill>
                  <a:srgbClr val="555555"/>
                </a:solidFill>
                <a:effectLst/>
                <a:latin typeface="Lato" panose="020F0502020204030203" pitchFamily="34" charset="0"/>
              </a:rPr>
              <a:t>Be careful with wildflower seed mixes.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i="0" dirty="0">
                <a:solidFill>
                  <a:srgbClr val="555555"/>
                </a:solidFill>
                <a:effectLst/>
                <a:latin typeface="Lato" panose="020F0502020204030203" pitchFamily="34" charset="0"/>
              </a:rPr>
              <a:t>Earlier I spoke about creating more areas for wildflowers by reducing mowing and you might have wondered why I didn’t suggest sowing wildflower seeds.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i="0" dirty="0">
                <a:solidFill>
                  <a:srgbClr val="555555"/>
                </a:solidFill>
                <a:effectLst/>
                <a:latin typeface="Lato" panose="020F0502020204030203" pitchFamily="34" charset="0"/>
              </a:rPr>
              <a:t>You might be surprised to hear that sowing wildflower seed mixes can damage local biodiversity.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i="0" dirty="0">
                <a:solidFill>
                  <a:srgbClr val="555555"/>
                </a:solidFill>
                <a:effectLst/>
                <a:latin typeface="Lato" panose="020F0502020204030203" pitchFamily="34" charset="0"/>
              </a:rPr>
              <a:t>Many wildflower seed mixes have been found to contain non-native species, and can inadvertently introduce invasive species – so they will not result in that all-important species-rich grassland that we spoke about earlier.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i="0" dirty="0">
                <a:solidFill>
                  <a:srgbClr val="555555"/>
                </a:solidFill>
                <a:effectLst/>
                <a:latin typeface="Lato" panose="020F0502020204030203" pitchFamily="34" charset="0"/>
              </a:rPr>
              <a:t>So approach these with caution. If you do decide to sow wildflower seed mixes, keep to garden settings, ensure they are native and of Irish origin.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i="0" dirty="0">
                <a:solidFill>
                  <a:srgbClr val="555555"/>
                </a:solidFill>
                <a:effectLst/>
                <a:latin typeface="Lato" panose="020F0502020204030203" pitchFamily="34" charset="0"/>
              </a:rPr>
              <a:t>Alternatively, there is a way you can collect and sow seeds from local wildflowers when they drop their seeds in late summer Several groups have run successful projects harvesting local wildflower seed and distributing it locally</a:t>
            </a:r>
          </a:p>
        </p:txBody>
      </p:sp>
      <p:sp>
        <p:nvSpPr>
          <p:cNvPr id="4" name="Slide Number Placeholder 3"/>
          <p:cNvSpPr>
            <a:spLocks noGrp="1"/>
          </p:cNvSpPr>
          <p:nvPr>
            <p:ph type="sldNum" sz="quarter" idx="5"/>
          </p:nvPr>
        </p:nvSpPr>
        <p:spPr/>
        <p:txBody>
          <a:bodyPr/>
          <a:lstStyle/>
          <a:p>
            <a:fld id="{92E1B06F-FB8E-4F1F-A37A-5C68BFBDC150}" type="slidenum">
              <a:rPr lang="en-IE" smtClean="0"/>
              <a:t>29</a:t>
            </a:fld>
            <a:endParaRPr lang="en-IE"/>
          </a:p>
        </p:txBody>
      </p:sp>
    </p:spTree>
    <p:extLst>
      <p:ext uri="{BB962C8B-B14F-4D97-AF65-F5344CB8AC3E}">
        <p14:creationId xmlns:p14="http://schemas.microsoft.com/office/powerpoint/2010/main" val="397904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928EB-1E76-5D78-F264-FFC69AA459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808A0B-CFBE-1406-8F68-1C760AC91E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05EF78-BD67-8366-04E7-F6FC38AF2AFF}"/>
              </a:ext>
            </a:extLst>
          </p:cNvPr>
          <p:cNvSpPr>
            <a:spLocks noGrp="1"/>
          </p:cNvSpPr>
          <p:nvPr>
            <p:ph type="body" idx="1"/>
          </p:nvPr>
        </p:nvSpPr>
        <p:spPr/>
        <p:txBody>
          <a:bodyPr/>
          <a:lstStyle/>
          <a:p>
            <a:pPr marL="171450" indent="-171450">
              <a:buFontTx/>
              <a:buChar char="-"/>
            </a:pPr>
            <a:r>
              <a:rPr lang="en-US" dirty="0"/>
              <a:t>First I want you to all think about how bees seem to be everywhere. </a:t>
            </a:r>
          </a:p>
          <a:p>
            <a:pPr marL="171450" indent="-171450">
              <a:buFontTx/>
              <a:buChar char="-"/>
            </a:pPr>
            <a:r>
              <a:rPr lang="en-US" dirty="0"/>
              <a:t>Have you noticed there are bees everywhere? I don’t mean real bees going about their business around us, I mean on accessories, soft furnishings, clothing. </a:t>
            </a:r>
          </a:p>
          <a:p>
            <a:pPr marL="171450" indent="-171450">
              <a:buFontTx/>
              <a:buChar char="-"/>
            </a:pPr>
            <a:r>
              <a:rPr lang="en-US" dirty="0"/>
              <a:t>If the abundance of bees in our material and popular culture was any indication of their actual abundance, our job would be done, there’d be no need for the Pollinator Plan - they’d be thriving. </a:t>
            </a:r>
          </a:p>
          <a:p>
            <a:pPr marL="171450" indent="-171450">
              <a:buFontTx/>
              <a:buChar char="-"/>
            </a:pPr>
            <a:r>
              <a:rPr lang="en-US" dirty="0"/>
              <a:t>What does this mean? Why are bees so prevalent in material and popular culture? Is it just a fad of consumerism – feeding our desire for stuff and entertainment, or does it reflect a deeper attachment, something that we can somehow access, channel, and turn into action?</a:t>
            </a:r>
          </a:p>
          <a:p>
            <a:pPr marL="171450" indent="-171450">
              <a:buFontTx/>
              <a:buChar char="-"/>
            </a:pPr>
            <a:r>
              <a:rPr lang="en-US" dirty="0"/>
              <a:t>Something to think about over the course of the weekend. </a:t>
            </a:r>
          </a:p>
        </p:txBody>
      </p:sp>
      <p:sp>
        <p:nvSpPr>
          <p:cNvPr id="4" name="Slide Number Placeholder 3">
            <a:extLst>
              <a:ext uri="{FF2B5EF4-FFF2-40B4-BE49-F238E27FC236}">
                <a16:creationId xmlns:a16="http://schemas.microsoft.com/office/drawing/2014/main" id="{95CA64E7-60EB-9F6B-9838-6D7C30047D9F}"/>
              </a:ext>
            </a:extLst>
          </p:cNvPr>
          <p:cNvSpPr>
            <a:spLocks noGrp="1"/>
          </p:cNvSpPr>
          <p:nvPr>
            <p:ph type="sldNum" sz="quarter" idx="5"/>
          </p:nvPr>
        </p:nvSpPr>
        <p:spPr/>
        <p:txBody>
          <a:bodyPr/>
          <a:lstStyle/>
          <a:p>
            <a:fld id="{92E1B06F-FB8E-4F1F-A37A-5C68BFBDC150}" type="slidenum">
              <a:rPr lang="en-IE" smtClean="0"/>
              <a:t>3</a:t>
            </a:fld>
            <a:endParaRPr lang="en-IE"/>
          </a:p>
        </p:txBody>
      </p:sp>
    </p:spTree>
    <p:extLst>
      <p:ext uri="{BB962C8B-B14F-4D97-AF65-F5344CB8AC3E}">
        <p14:creationId xmlns:p14="http://schemas.microsoft.com/office/powerpoint/2010/main" val="15856372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i="0" dirty="0">
                <a:solidFill>
                  <a:srgbClr val="555555"/>
                </a:solidFill>
                <a:effectLst/>
                <a:latin typeface="Lato" panose="020F0502020204030203" pitchFamily="34" charset="0"/>
              </a:rPr>
              <a:t>Number 9, don’t install large bee hotels. Bee hotels provide nesting habitat for cavity nesting bees - but if they’re too big they can encourage the spread of disease and attract predators.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i="0" dirty="0">
                <a:solidFill>
                  <a:srgbClr val="555555"/>
                </a:solidFill>
                <a:effectLst/>
                <a:latin typeface="Lato" panose="020F0502020204030203" pitchFamily="34" charset="0"/>
              </a:rPr>
              <a:t>Avoid anything bigger than an average-sized bird box, and keep it away from bird feeders so the insects aren’t easy targets for predators.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i="0" dirty="0">
                <a:solidFill>
                  <a:srgbClr val="555555"/>
                </a:solidFill>
                <a:effectLst/>
                <a:latin typeface="Lato" panose="020F0502020204030203" pitchFamily="34" charset="0"/>
              </a:rPr>
              <a:t>There are many other ways to create nesting habitats for pollinators which I spoke about earlier and we have guidelines on that too. </a:t>
            </a:r>
            <a:endParaRPr lang="en-IE" dirty="0"/>
          </a:p>
          <a:p>
            <a:endParaRPr lang="en-US" b="0" i="0" dirty="0">
              <a:solidFill>
                <a:srgbClr val="555555"/>
              </a:solidFill>
              <a:effectLst/>
              <a:latin typeface="Lato" panose="020F0502020204030203" pitchFamily="34" charset="0"/>
            </a:endParaRPr>
          </a:p>
        </p:txBody>
      </p:sp>
      <p:sp>
        <p:nvSpPr>
          <p:cNvPr id="4" name="Slide Number Placeholder 3"/>
          <p:cNvSpPr>
            <a:spLocks noGrp="1"/>
          </p:cNvSpPr>
          <p:nvPr>
            <p:ph type="sldNum" sz="quarter" idx="5"/>
          </p:nvPr>
        </p:nvSpPr>
        <p:spPr/>
        <p:txBody>
          <a:bodyPr/>
          <a:lstStyle/>
          <a:p>
            <a:fld id="{92E1B06F-FB8E-4F1F-A37A-5C68BFBDC150}" type="slidenum">
              <a:rPr lang="en-IE" smtClean="0"/>
              <a:t>30</a:t>
            </a:fld>
            <a:endParaRPr lang="en-IE"/>
          </a:p>
        </p:txBody>
      </p:sp>
    </p:spTree>
    <p:extLst>
      <p:ext uri="{BB962C8B-B14F-4D97-AF65-F5344CB8AC3E}">
        <p14:creationId xmlns:p14="http://schemas.microsoft.com/office/powerpoint/2010/main" val="349480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buFontTx/>
              <a:buChar char="-"/>
            </a:pPr>
            <a:r>
              <a:rPr lang="en-US" b="0" i="0" dirty="0">
                <a:solidFill>
                  <a:srgbClr val="555555"/>
                </a:solidFill>
                <a:effectLst/>
                <a:latin typeface="Lato" panose="020F0502020204030203" pitchFamily="34" charset="0"/>
              </a:rPr>
              <a:t>Last but not least, spread the word.</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i="0" dirty="0">
                <a:solidFill>
                  <a:srgbClr val="555555"/>
                </a:solidFill>
                <a:effectLst/>
                <a:latin typeface="Lato" panose="020F0502020204030203" pitchFamily="34" charset="0"/>
              </a:rPr>
              <a:t>Change happens when word spreads. So many groups have already done amazing things by working with schools, businesses, faith communities, farmers, and local authorities. Find out who is doing this locally and work with them to create ecological corridors.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i="0" dirty="0">
                <a:solidFill>
                  <a:srgbClr val="555555"/>
                </a:solidFill>
                <a:effectLst/>
                <a:latin typeface="Lato" panose="020F0502020204030203" pitchFamily="34" charset="0"/>
              </a:rPr>
              <a:t>If you are a registered Tidy Towns group, you can apply to the Pollinator Award</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i="0" dirty="0">
                <a:solidFill>
                  <a:srgbClr val="555555"/>
                </a:solidFill>
                <a:effectLst/>
                <a:latin typeface="Lato" panose="020F0502020204030203" pitchFamily="34" charset="0"/>
              </a:rPr>
              <a:t>Also have GAA Green Clubs </a:t>
            </a:r>
            <a:r>
              <a:rPr lang="en-US" b="0" i="0" dirty="0" err="1">
                <a:solidFill>
                  <a:srgbClr val="555555"/>
                </a:solidFill>
                <a:effectLst/>
                <a:latin typeface="Lato" panose="020F0502020204030203" pitchFamily="34" charset="0"/>
              </a:rPr>
              <a:t>programme</a:t>
            </a:r>
            <a:r>
              <a:rPr lang="en-US" b="0" i="0" dirty="0">
                <a:solidFill>
                  <a:srgbClr val="555555"/>
                </a:solidFill>
                <a:effectLst/>
                <a:latin typeface="Lato" panose="020F0502020204030203" pitchFamily="34" charset="0"/>
              </a:rPr>
              <a:t>, Green Schools, and last year the Irish Catholic Bishops Returning to Nature initiative – 30% of church grounds returning to nature by 2030.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i="0" dirty="0">
                <a:solidFill>
                  <a:srgbClr val="555555"/>
                </a:solidFill>
                <a:effectLst/>
                <a:latin typeface="Lato" panose="020F0502020204030203" pitchFamily="34" charset="0"/>
              </a:rPr>
              <a:t>In 2023, a residents’ association in Cork launched the Blarney Street Pollinator Path in Cork, encouraging residents to do just three things: pick a place, mow less, spray less – very accessible, a ‘way to start conversations’</a:t>
            </a:r>
          </a:p>
        </p:txBody>
      </p:sp>
      <p:sp>
        <p:nvSpPr>
          <p:cNvPr id="4" name="Slide Number Placeholder 3"/>
          <p:cNvSpPr>
            <a:spLocks noGrp="1"/>
          </p:cNvSpPr>
          <p:nvPr>
            <p:ph type="sldNum" sz="quarter" idx="5"/>
          </p:nvPr>
        </p:nvSpPr>
        <p:spPr/>
        <p:txBody>
          <a:bodyPr/>
          <a:lstStyle/>
          <a:p>
            <a:fld id="{92E1B06F-FB8E-4F1F-A37A-5C68BFBDC150}" type="slidenum">
              <a:rPr lang="en-IE" smtClean="0"/>
              <a:t>31</a:t>
            </a:fld>
            <a:endParaRPr lang="en-IE"/>
          </a:p>
        </p:txBody>
      </p:sp>
    </p:spTree>
    <p:extLst>
      <p:ext uri="{BB962C8B-B14F-4D97-AF65-F5344CB8AC3E}">
        <p14:creationId xmlns:p14="http://schemas.microsoft.com/office/powerpoint/2010/main" val="5215057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We won’t know what we are doing is working unless we keep track of our actions.</a:t>
            </a:r>
          </a:p>
          <a:p>
            <a:pPr marL="171450" indent="-171450">
              <a:buFontTx/>
              <a:buChar char="-"/>
            </a:pPr>
            <a:r>
              <a:rPr lang="en-US" dirty="0"/>
              <a:t>Actions for Pollinators is a publicly available online map. Every dot is a site that has been added – different </a:t>
            </a:r>
            <a:r>
              <a:rPr lang="en-US" dirty="0" err="1"/>
              <a:t>colours</a:t>
            </a:r>
            <a:r>
              <a:rPr lang="en-US" dirty="0"/>
              <a:t> = different type of site, e.g. community groups, businesses, councils, farmers, gardens, sports club. </a:t>
            </a:r>
          </a:p>
          <a:p>
            <a:pPr marL="171450" indent="-171450">
              <a:buFontTx/>
              <a:buChar char="-"/>
            </a:pPr>
            <a:r>
              <a:rPr lang="en-US" dirty="0"/>
              <a:t>Useful for seeing if anyone else is managing their space for pollinators in your area. </a:t>
            </a:r>
          </a:p>
          <a:p>
            <a:pPr marL="171450" indent="-171450">
              <a:buFontTx/>
              <a:buChar char="-"/>
            </a:pPr>
            <a:r>
              <a:rPr lang="en-US" b="0" dirty="0"/>
              <a:t>Doing a survey of biodiversity in your area can help establish a baseline and track the impact of your actions. A couple of options:</a:t>
            </a:r>
          </a:p>
          <a:p>
            <a:pPr marL="171450" indent="-171450">
              <a:buFontTx/>
              <a:buChar char="-"/>
            </a:pPr>
            <a:r>
              <a:rPr lang="en-US" b="0" dirty="0"/>
              <a:t>Flower-Insect-Timed Counts (or FIT counts): 10 minute count of insects landing on plants. There’s a free app for that – find out more on our website. </a:t>
            </a:r>
          </a:p>
          <a:p>
            <a:pPr marL="171450" indent="-171450">
              <a:buFontTx/>
              <a:buChar char="-"/>
            </a:pPr>
            <a:r>
              <a:rPr lang="en-US" b="0" dirty="0"/>
              <a:t>Bumblebee Monitoring scheme - volunteers walk a fixed 1-2km route once a month between March and October and record the bumblebees that they see. The scheme is run by the National Biodiversity Data Centre who provide full support and training. </a:t>
            </a:r>
          </a:p>
          <a:p>
            <a:pPr marL="171450" indent="-171450">
              <a:buFontTx/>
              <a:buChar char="-"/>
            </a:pPr>
            <a:r>
              <a:rPr lang="en-US" b="0" dirty="0"/>
              <a:t>Both schemes help you track the impact of your work and help us keep track of insect numbers too</a:t>
            </a:r>
          </a:p>
          <a:p>
            <a:pPr marL="171450" indent="-171450">
              <a:buFontTx/>
              <a:buChar char="-"/>
            </a:pPr>
            <a:r>
              <a:rPr lang="en-US" b="0" dirty="0"/>
              <a:t>Some communities have found really rare pollinators this way</a:t>
            </a:r>
          </a:p>
        </p:txBody>
      </p:sp>
      <p:sp>
        <p:nvSpPr>
          <p:cNvPr id="4" name="Slide Number Placeholder 3"/>
          <p:cNvSpPr>
            <a:spLocks noGrp="1"/>
          </p:cNvSpPr>
          <p:nvPr>
            <p:ph type="sldNum" sz="quarter" idx="5"/>
          </p:nvPr>
        </p:nvSpPr>
        <p:spPr/>
        <p:txBody>
          <a:bodyPr/>
          <a:lstStyle/>
          <a:p>
            <a:fld id="{92E1B06F-FB8E-4F1F-A37A-5C68BFBDC150}" type="slidenum">
              <a:rPr lang="en-IE" smtClean="0"/>
              <a:t>32</a:t>
            </a:fld>
            <a:endParaRPr lang="en-IE"/>
          </a:p>
        </p:txBody>
      </p:sp>
    </p:spTree>
    <p:extLst>
      <p:ext uri="{BB962C8B-B14F-4D97-AF65-F5344CB8AC3E}">
        <p14:creationId xmlns:p14="http://schemas.microsoft.com/office/powerpoint/2010/main" val="11239026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51FA2-8F8C-23EB-8A41-646C2B8E87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68FCFD-81B8-3F0C-FD74-C5B8FE284C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178765-B9DF-6DA7-1460-C17D8285D81D}"/>
              </a:ext>
            </a:extLst>
          </p:cNvPr>
          <p:cNvSpPr>
            <a:spLocks noGrp="1"/>
          </p:cNvSpPr>
          <p:nvPr>
            <p:ph type="body" idx="1"/>
          </p:nvPr>
        </p:nvSpPr>
        <p:spPr/>
        <p:txBody>
          <a:bodyPr/>
          <a:lstStyle/>
          <a:p>
            <a:pPr marL="171450" indent="-171450">
              <a:buFontTx/>
              <a:buChar char="-"/>
            </a:pPr>
            <a:endParaRPr lang="en-US" b="0" i="0" dirty="0">
              <a:solidFill>
                <a:srgbClr val="555555"/>
              </a:solidFill>
              <a:effectLst/>
              <a:latin typeface="Lato" panose="020F0502020204030203" pitchFamily="34" charset="0"/>
            </a:endParaRPr>
          </a:p>
        </p:txBody>
      </p:sp>
      <p:sp>
        <p:nvSpPr>
          <p:cNvPr id="4" name="Slide Number Placeholder 3">
            <a:extLst>
              <a:ext uri="{FF2B5EF4-FFF2-40B4-BE49-F238E27FC236}">
                <a16:creationId xmlns:a16="http://schemas.microsoft.com/office/drawing/2014/main" id="{51A6B3D0-47AC-292D-7546-D1504667FD17}"/>
              </a:ext>
            </a:extLst>
          </p:cNvPr>
          <p:cNvSpPr>
            <a:spLocks noGrp="1"/>
          </p:cNvSpPr>
          <p:nvPr>
            <p:ph type="sldNum" sz="quarter" idx="5"/>
          </p:nvPr>
        </p:nvSpPr>
        <p:spPr/>
        <p:txBody>
          <a:bodyPr/>
          <a:lstStyle/>
          <a:p>
            <a:fld id="{92E1B06F-FB8E-4F1F-A37A-5C68BFBDC150}" type="slidenum">
              <a:rPr lang="en-IE" smtClean="0"/>
              <a:t>33</a:t>
            </a:fld>
            <a:endParaRPr lang="en-IE"/>
          </a:p>
        </p:txBody>
      </p:sp>
    </p:spTree>
    <p:extLst>
      <p:ext uri="{BB962C8B-B14F-4D97-AF65-F5344CB8AC3E}">
        <p14:creationId xmlns:p14="http://schemas.microsoft.com/office/powerpoint/2010/main" val="4825794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0" i="0" dirty="0">
                <a:solidFill>
                  <a:srgbClr val="555555"/>
                </a:solidFill>
                <a:effectLst/>
                <a:latin typeface="Lato" panose="020F0502020204030203" pitchFamily="34" charset="0"/>
              </a:rPr>
              <a:t>There are loads more resources on our website, including how-to guides, plant lists and signage templates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i="0" dirty="0">
                <a:solidFill>
                  <a:srgbClr val="555555"/>
                </a:solidFill>
                <a:effectLst/>
                <a:latin typeface="Lato" panose="020F0502020204030203" pitchFamily="34" charset="0"/>
              </a:rPr>
              <a:t>Find us on Instagram or Twitter, join our newsletter mailing list.</a:t>
            </a:r>
          </a:p>
          <a:p>
            <a:pPr marL="171450" indent="-171450">
              <a:buFontTx/>
              <a:buChar char="-"/>
            </a:pPr>
            <a:r>
              <a:rPr lang="en-US" b="0" i="0" dirty="0">
                <a:solidFill>
                  <a:srgbClr val="555555"/>
                </a:solidFill>
                <a:effectLst/>
                <a:latin typeface="Lato" panose="020F0502020204030203" pitchFamily="34" charset="0"/>
              </a:rPr>
              <a:t>Even doing just one of the actions I’ve spoken about today can make a difference. </a:t>
            </a:r>
          </a:p>
          <a:p>
            <a:pPr marL="171450" indent="-171450">
              <a:buFontTx/>
              <a:buChar char="-"/>
            </a:pPr>
            <a:r>
              <a:rPr lang="en-US" b="0" i="0" dirty="0">
                <a:solidFill>
                  <a:srgbClr val="555555"/>
                </a:solidFill>
                <a:effectLst/>
                <a:latin typeface="Lato" panose="020F0502020204030203" pitchFamily="34" charset="0"/>
              </a:rPr>
              <a:t>Thank you for listening</a:t>
            </a:r>
          </a:p>
        </p:txBody>
      </p:sp>
      <p:sp>
        <p:nvSpPr>
          <p:cNvPr id="4" name="Slide Number Placeholder 3"/>
          <p:cNvSpPr>
            <a:spLocks noGrp="1"/>
          </p:cNvSpPr>
          <p:nvPr>
            <p:ph type="sldNum" sz="quarter" idx="5"/>
          </p:nvPr>
        </p:nvSpPr>
        <p:spPr/>
        <p:txBody>
          <a:bodyPr/>
          <a:lstStyle/>
          <a:p>
            <a:fld id="{92E1B06F-FB8E-4F1F-A37A-5C68BFBDC150}" type="slidenum">
              <a:rPr lang="en-IE" smtClean="0"/>
              <a:t>34</a:t>
            </a:fld>
            <a:endParaRPr lang="en-IE"/>
          </a:p>
        </p:txBody>
      </p:sp>
    </p:spTree>
    <p:extLst>
      <p:ext uri="{BB962C8B-B14F-4D97-AF65-F5344CB8AC3E}">
        <p14:creationId xmlns:p14="http://schemas.microsoft.com/office/powerpoint/2010/main" val="8699208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One third of bee species in Ireland is threatened with extinction</a:t>
            </a:r>
          </a:p>
          <a:p>
            <a:pPr marL="171450" indent="-171450">
              <a:buFontTx/>
              <a:buChar char="-"/>
            </a:pPr>
            <a:r>
              <a:rPr lang="en-US" b="0" i="0" dirty="0">
                <a:solidFill>
                  <a:srgbClr val="555555"/>
                </a:solidFill>
                <a:effectLst/>
                <a:latin typeface="Lato" panose="020F0502020204030203" pitchFamily="34" charset="0"/>
              </a:rPr>
              <a:t>This is because we have drastically reduced the habitats that provide them with food and safe nesting sites – also because of pests and disease, use of pesticides and climate change. </a:t>
            </a:r>
          </a:p>
          <a:p>
            <a:pPr marL="171450" indent="-171450">
              <a:buFontTx/>
              <a:buChar char="-"/>
            </a:pPr>
            <a:r>
              <a:rPr lang="en-US" b="0" i="0" dirty="0">
                <a:solidFill>
                  <a:srgbClr val="555555"/>
                </a:solidFill>
                <a:effectLst/>
                <a:latin typeface="Lato" panose="020F0502020204030203" pitchFamily="34" charset="0"/>
              </a:rPr>
              <a:t>Bumblebees tend to forage within 1km of their nest. Solitary bees only forage within a few hundred </a:t>
            </a:r>
            <a:r>
              <a:rPr lang="en-US" b="0" i="0" dirty="0" err="1">
                <a:solidFill>
                  <a:srgbClr val="555555"/>
                </a:solidFill>
                <a:effectLst/>
                <a:latin typeface="Lato" panose="020F0502020204030203" pitchFamily="34" charset="0"/>
              </a:rPr>
              <a:t>metres</a:t>
            </a:r>
            <a:r>
              <a:rPr lang="en-US" b="0" i="0" dirty="0">
                <a:solidFill>
                  <a:srgbClr val="555555"/>
                </a:solidFill>
                <a:effectLst/>
                <a:latin typeface="Lato" panose="020F0502020204030203" pitchFamily="34" charset="0"/>
              </a:rPr>
              <a:t>. Most wild bees don’t make honey, so they have no way of storing food. They are never more than a few days away from starvation so it’s crucial that there is a reliable supply of food for them in the landscape.</a:t>
            </a:r>
          </a:p>
          <a:p>
            <a:pPr marL="171450" indent="-171450">
              <a:buFontTx/>
              <a:buChar char="-"/>
            </a:pPr>
            <a:r>
              <a:rPr lang="en-US" b="0" i="0" dirty="0">
                <a:solidFill>
                  <a:srgbClr val="555555"/>
                </a:solidFill>
                <a:effectLst/>
                <a:latin typeface="Lato" panose="020F0502020204030203" pitchFamily="34" charset="0"/>
              </a:rPr>
              <a:t>78% of our wild plants are pollinated by insects – that includes trees and flowers</a:t>
            </a:r>
          </a:p>
          <a:p>
            <a:pPr marL="171450" indent="-171450">
              <a:buFontTx/>
              <a:buChar char="-"/>
            </a:pPr>
            <a:r>
              <a:rPr lang="en-US" b="0" i="0" dirty="0">
                <a:solidFill>
                  <a:srgbClr val="555555"/>
                </a:solidFill>
                <a:effectLst/>
                <a:latin typeface="Lato" panose="020F0502020204030203" pitchFamily="34" charset="0"/>
              </a:rPr>
              <a:t>100 crops provide 90% of the world’s food. 71 of these are pollinated by bees. </a:t>
            </a:r>
          </a:p>
        </p:txBody>
      </p:sp>
      <p:sp>
        <p:nvSpPr>
          <p:cNvPr id="4" name="Slide Number Placeholder 3"/>
          <p:cNvSpPr>
            <a:spLocks noGrp="1"/>
          </p:cNvSpPr>
          <p:nvPr>
            <p:ph type="sldNum" sz="quarter" idx="5"/>
          </p:nvPr>
        </p:nvSpPr>
        <p:spPr/>
        <p:txBody>
          <a:bodyPr/>
          <a:lstStyle/>
          <a:p>
            <a:fld id="{92E1B06F-FB8E-4F1F-A37A-5C68BFBDC150}" type="slidenum">
              <a:rPr lang="en-IE" smtClean="0"/>
              <a:t>4</a:t>
            </a:fld>
            <a:endParaRPr lang="en-IE"/>
          </a:p>
        </p:txBody>
      </p:sp>
    </p:spTree>
    <p:extLst>
      <p:ext uri="{BB962C8B-B14F-4D97-AF65-F5344CB8AC3E}">
        <p14:creationId xmlns:p14="http://schemas.microsoft.com/office/powerpoint/2010/main" val="5601547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21DCB-E2AF-9CAB-C9F5-3E84114FF0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56BD62-42C2-1FA9-6F3C-CDC8289E8C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74496B-6A8C-67B1-9890-D1A96EFA2EED}"/>
              </a:ext>
            </a:extLst>
          </p:cNvPr>
          <p:cNvSpPr>
            <a:spLocks noGrp="1"/>
          </p:cNvSpPr>
          <p:nvPr>
            <p:ph type="body" idx="1"/>
          </p:nvPr>
        </p:nvSpPr>
        <p:spPr/>
        <p:txBody>
          <a:bodyPr/>
          <a:lstStyle/>
          <a:p>
            <a:pPr marL="171450" indent="-171450">
              <a:buFontTx/>
              <a:buChar char="-"/>
            </a:pPr>
            <a:r>
              <a:rPr lang="en-US" b="0" i="0" dirty="0">
                <a:solidFill>
                  <a:srgbClr val="555555"/>
                </a:solidFill>
                <a:effectLst/>
                <a:latin typeface="Lato" panose="020F0502020204030203" pitchFamily="34" charset="0"/>
              </a:rPr>
              <a:t>So you can see how w</a:t>
            </a:r>
            <a:r>
              <a:rPr lang="en-US" dirty="0"/>
              <a:t>e need pollinators to ensure the sustainability of our food production – we need them for our own survival; to protect the health of the environment; and of course these creatures deserve a landscape that supports them for their own sake. </a:t>
            </a:r>
            <a:endParaRPr lang="en-US" b="0" i="0" dirty="0">
              <a:solidFill>
                <a:srgbClr val="555555"/>
              </a:solidFill>
              <a:effectLst/>
              <a:latin typeface="Lato" panose="020F0502020204030203" pitchFamily="34" charset="0"/>
            </a:endParaRPr>
          </a:p>
          <a:p>
            <a:pPr marL="171450" indent="-171450">
              <a:buFontTx/>
              <a:buChar char="-"/>
            </a:pPr>
            <a:r>
              <a:rPr lang="en-US" b="0" i="0" dirty="0">
                <a:solidFill>
                  <a:srgbClr val="555555"/>
                </a:solidFill>
                <a:effectLst/>
                <a:latin typeface="Lato" panose="020F0502020204030203" pitchFamily="34" charset="0"/>
              </a:rPr>
              <a:t>The good news is there are very simple actions we can take to help them. </a:t>
            </a:r>
          </a:p>
          <a:p>
            <a:pPr marL="171450" indent="-171450">
              <a:buFontTx/>
              <a:buChar char="-"/>
            </a:pPr>
            <a:endParaRPr lang="en-US" b="0" i="0" dirty="0">
              <a:solidFill>
                <a:srgbClr val="555555"/>
              </a:solidFill>
              <a:effectLst/>
              <a:latin typeface="Lato" panose="020F0502020204030203" pitchFamily="34" charset="0"/>
            </a:endParaRPr>
          </a:p>
        </p:txBody>
      </p:sp>
      <p:sp>
        <p:nvSpPr>
          <p:cNvPr id="4" name="Slide Number Placeholder 3">
            <a:extLst>
              <a:ext uri="{FF2B5EF4-FFF2-40B4-BE49-F238E27FC236}">
                <a16:creationId xmlns:a16="http://schemas.microsoft.com/office/drawing/2014/main" id="{708C5FB6-1208-E6B7-4B4B-4D228AF33A79}"/>
              </a:ext>
            </a:extLst>
          </p:cNvPr>
          <p:cNvSpPr>
            <a:spLocks noGrp="1"/>
          </p:cNvSpPr>
          <p:nvPr>
            <p:ph type="sldNum" sz="quarter" idx="5"/>
          </p:nvPr>
        </p:nvSpPr>
        <p:spPr/>
        <p:txBody>
          <a:bodyPr/>
          <a:lstStyle/>
          <a:p>
            <a:fld id="{92E1B06F-FB8E-4F1F-A37A-5C68BFBDC150}" type="slidenum">
              <a:rPr lang="en-IE" smtClean="0"/>
              <a:t>5</a:t>
            </a:fld>
            <a:endParaRPr lang="en-IE"/>
          </a:p>
        </p:txBody>
      </p:sp>
    </p:spTree>
    <p:extLst>
      <p:ext uri="{BB962C8B-B14F-4D97-AF65-F5344CB8AC3E}">
        <p14:creationId xmlns:p14="http://schemas.microsoft.com/office/powerpoint/2010/main" val="2546052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We have a number of resources that cover all of these actions in detail. </a:t>
            </a:r>
          </a:p>
          <a:p>
            <a:pPr marL="171450" indent="-171450">
              <a:buFont typeface="Arial" panose="020B0604020202020204" pitchFamily="34" charset="0"/>
              <a:buChar char="•"/>
            </a:pPr>
            <a:r>
              <a:rPr lang="en-US" dirty="0"/>
              <a:t>Guidelines for local communities, available in Irish too. This is a good place to start if you want to start taking action in your community. Also have guidelines for schools, businesses, councils, farmers, sports clubs, faith communities, group water scheme sites, and wind and solar farms. </a:t>
            </a:r>
          </a:p>
          <a:p>
            <a:pPr marL="171450" indent="-171450">
              <a:buFont typeface="Arial" panose="020B0604020202020204" pitchFamily="34" charset="0"/>
              <a:buChar char="•"/>
            </a:pPr>
            <a:r>
              <a:rPr lang="en-US" dirty="0"/>
              <a:t>The actions are broadly the same but they’re tailored to these different contexts, e.g. planting pollinator-friendly flowers in your sports club </a:t>
            </a:r>
            <a:r>
              <a:rPr lang="en-US" dirty="0" err="1"/>
              <a:t>colours</a:t>
            </a:r>
            <a:r>
              <a:rPr lang="en-US" dirty="0"/>
              <a:t>, working with suppliers, or creating a pollinator-friendly prayer garden in a faith community. </a:t>
            </a:r>
          </a:p>
          <a:p>
            <a:pPr marL="171450" indent="-171450">
              <a:buFont typeface="Arial" panose="020B0604020202020204" pitchFamily="34" charset="0"/>
              <a:buChar char="•"/>
            </a:pPr>
            <a:r>
              <a:rPr lang="en-US" dirty="0"/>
              <a:t>You can download these for free from our website pollinators.ie under resources. </a:t>
            </a:r>
            <a:endParaRPr lang="en-IE"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2E1B06F-FB8E-4F1F-A37A-5C68BFBDC150}" type="slidenum">
              <a:rPr lang="en-IE" smtClean="0"/>
              <a:t>6</a:t>
            </a:fld>
            <a:endParaRPr lang="en-IE"/>
          </a:p>
        </p:txBody>
      </p:sp>
    </p:spTree>
    <p:extLst>
      <p:ext uri="{BB962C8B-B14F-4D97-AF65-F5344CB8AC3E}">
        <p14:creationId xmlns:p14="http://schemas.microsoft.com/office/powerpoint/2010/main" val="35828652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Before you do anything – protect what’s already there. </a:t>
            </a:r>
          </a:p>
          <a:p>
            <a:pPr marL="171450" indent="-171450">
              <a:buFont typeface="Arial" panose="020B0604020202020204" pitchFamily="34" charset="0"/>
              <a:buChar char="•"/>
            </a:pPr>
            <a:r>
              <a:rPr lang="en-US" dirty="0"/>
              <a:t>Everywhere is different. You might be surprised by what habitats already exist in certain places. </a:t>
            </a:r>
          </a:p>
          <a:p>
            <a:pPr marL="171450" indent="-171450">
              <a:buFont typeface="Arial" panose="020B0604020202020204" pitchFamily="34" charset="0"/>
              <a:buChar char="•"/>
            </a:pPr>
            <a:r>
              <a:rPr lang="en-US" dirty="0"/>
              <a:t>So before you start making changes, take the time to get to know your space – are there native wildflowers or flowering hedgerows? Are there drystone walls or areas of bare earth, or wild areas? Make it your priority to protect them, and then enhance them. </a:t>
            </a:r>
          </a:p>
          <a:p>
            <a:pPr marL="171450" indent="-171450">
              <a:buFont typeface="Arial" panose="020B0604020202020204" pitchFamily="34" charset="0"/>
              <a:buChar char="•"/>
            </a:pPr>
            <a:r>
              <a:rPr lang="en-US" dirty="0"/>
              <a:t>Think about how you can join the dots between habitats to create ecological corridors. </a:t>
            </a:r>
          </a:p>
        </p:txBody>
      </p:sp>
      <p:sp>
        <p:nvSpPr>
          <p:cNvPr id="4" name="Slide Number Placeholder 3"/>
          <p:cNvSpPr>
            <a:spLocks noGrp="1"/>
          </p:cNvSpPr>
          <p:nvPr>
            <p:ph type="sldNum" sz="quarter" idx="5"/>
          </p:nvPr>
        </p:nvSpPr>
        <p:spPr/>
        <p:txBody>
          <a:bodyPr/>
          <a:lstStyle/>
          <a:p>
            <a:fld id="{92E1B06F-FB8E-4F1F-A37A-5C68BFBDC150}" type="slidenum">
              <a:rPr lang="en-IE" smtClean="0"/>
              <a:t>7</a:t>
            </a:fld>
            <a:endParaRPr lang="en-IE"/>
          </a:p>
        </p:txBody>
      </p:sp>
    </p:spTree>
    <p:extLst>
      <p:ext uri="{BB962C8B-B14F-4D97-AF65-F5344CB8AC3E}">
        <p14:creationId xmlns:p14="http://schemas.microsoft.com/office/powerpoint/2010/main" val="1009532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buFontTx/>
              <a:buChar char="-"/>
            </a:pPr>
            <a:r>
              <a:rPr lang="en-US" b="0" i="0" dirty="0">
                <a:solidFill>
                  <a:srgbClr val="555555"/>
                </a:solidFill>
                <a:effectLst/>
                <a:latin typeface="Lato" panose="020F0502020204030203" pitchFamily="34" charset="0"/>
              </a:rPr>
              <a:t>Reducing mowing is the absolute best thing you can do for pollinators. </a:t>
            </a:r>
          </a:p>
          <a:p>
            <a:pPr marL="171450" indent="-171450" algn="l">
              <a:buFontTx/>
              <a:buChar char="-"/>
            </a:pPr>
            <a:r>
              <a:rPr lang="en-US" b="0" i="0" dirty="0">
                <a:solidFill>
                  <a:srgbClr val="555555"/>
                </a:solidFill>
                <a:effectLst/>
                <a:latin typeface="Lato" panose="020F0502020204030203" pitchFamily="34" charset="0"/>
              </a:rPr>
              <a:t>As we’ve seen, pollinators are in trouble due to the loss of food and habitat – what we call species-rich grassland which include a wide variety of native wildflowers they have evolved alongside. Reducing mowing allows native wildflowers like Dandelions, Clover and Birds-foot Trefoil to naturally return over time.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i="0" u="none" dirty="0">
                <a:solidFill>
                  <a:srgbClr val="555555"/>
                </a:solidFill>
                <a:effectLst/>
                <a:latin typeface="Lato" panose="020F0502020204030203" pitchFamily="34" charset="0"/>
              </a:rPr>
              <a:t>There are a few options for reducing mowing depending on your space</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b="1" i="0" u="none" dirty="0">
                <a:solidFill>
                  <a:srgbClr val="555555"/>
                </a:solidFill>
                <a:effectLst/>
                <a:latin typeface="Lato" panose="020F0502020204030203" pitchFamily="34" charset="0"/>
              </a:rPr>
              <a:t>Short-flowering meadow: </a:t>
            </a:r>
            <a:r>
              <a:rPr lang="en-US" b="0" i="0" u="none" dirty="0">
                <a:solidFill>
                  <a:srgbClr val="555555"/>
                </a:solidFill>
                <a:effectLst/>
                <a:latin typeface="Lato" panose="020F0502020204030203" pitchFamily="34" charset="0"/>
              </a:rPr>
              <a:t>You could create a short-flowering meadow. Cut every 6 weeks starting in mid-April to allow the first Dandelions to come up. This allows clover to appear on a rotational basis.</a:t>
            </a:r>
          </a:p>
          <a:p>
            <a:pPr marL="628650" lvl="1" indent="-171450" algn="l">
              <a:buFontTx/>
              <a:buChar char="-"/>
            </a:pPr>
            <a:r>
              <a:rPr lang="en-US" b="1" i="0" u="none" dirty="0">
                <a:solidFill>
                  <a:srgbClr val="555555"/>
                </a:solidFill>
                <a:effectLst/>
                <a:latin typeface="Lato" panose="020F0502020204030203" pitchFamily="34" charset="0"/>
              </a:rPr>
              <a:t>Long-flowering meadow: </a:t>
            </a:r>
            <a:r>
              <a:rPr lang="en-US" b="0" i="0" u="none" dirty="0">
                <a:solidFill>
                  <a:srgbClr val="555555"/>
                </a:solidFill>
                <a:effectLst/>
                <a:latin typeface="Lato" panose="020F0502020204030203" pitchFamily="34" charset="0"/>
              </a:rPr>
              <a:t>that’s cut once a year in September allowing the seeds to drop in August. </a:t>
            </a:r>
          </a:p>
          <a:p>
            <a:pPr marL="628650" lvl="1" indent="-171450" algn="l">
              <a:buFontTx/>
              <a:buChar char="-"/>
            </a:pPr>
            <a:r>
              <a:rPr lang="en-US" b="0" i="0" u="none" dirty="0">
                <a:solidFill>
                  <a:srgbClr val="555555"/>
                </a:solidFill>
                <a:effectLst/>
                <a:latin typeface="Lato" panose="020F0502020204030203" pitchFamily="34" charset="0"/>
              </a:rPr>
              <a:t>This takes a couple of years to fully establish – because the soil at first will be too fertile to support a lot of wildflowers, so make sure you remove grass cuttings when you mow to help reduce the fertility of the soil. </a:t>
            </a:r>
          </a:p>
          <a:p>
            <a:pPr marL="171450" lvl="0" indent="-171450" algn="l">
              <a:buFontTx/>
              <a:buChar char="-"/>
            </a:pPr>
            <a:r>
              <a:rPr lang="en-US" b="0" i="0" u="none" dirty="0">
                <a:solidFill>
                  <a:srgbClr val="555555"/>
                </a:solidFill>
                <a:effectLst/>
                <a:latin typeface="Lato" panose="020F0502020204030203" pitchFamily="34" charset="0"/>
              </a:rPr>
              <a:t>Meadows can be a bit challenging, particularly in areas where green spaces are used for a variety of activities</a:t>
            </a:r>
          </a:p>
          <a:p>
            <a:pPr marL="171450" lvl="0" indent="-171450" algn="l">
              <a:buFontTx/>
              <a:buChar char="-"/>
            </a:pPr>
            <a:r>
              <a:rPr lang="en-US" b="0" i="0" u="none" dirty="0">
                <a:solidFill>
                  <a:srgbClr val="555555"/>
                </a:solidFill>
                <a:effectLst/>
                <a:latin typeface="Lato" panose="020F0502020204030203" pitchFamily="34" charset="0"/>
              </a:rPr>
              <a:t>Choose your areas carefully – think about what will work for you community - if an area is used for sports or similar, not ideal, but there might be areas around the edge you can use. If an area is prone to littering or dog fouling, that might not be ideal either – you’ll need to make sure you litter pick the area before mowing a long-flowering meadow.</a:t>
            </a:r>
          </a:p>
          <a:p>
            <a:pPr marL="171450" lvl="0" indent="-171450" algn="l">
              <a:buFontTx/>
              <a:buChar char="-"/>
            </a:pPr>
            <a:r>
              <a:rPr lang="en-US" b="0" i="0" u="none" dirty="0">
                <a:solidFill>
                  <a:srgbClr val="555555"/>
                </a:solidFill>
                <a:effectLst/>
                <a:latin typeface="Lato" panose="020F0502020204030203" pitchFamily="34" charset="0"/>
              </a:rPr>
              <a:t>And long-flowering meadows, off-season, can look messy. Some groups have had success mowing paths through these areas so the management is obviously deliberate, or using signage to explain </a:t>
            </a:r>
          </a:p>
          <a:p>
            <a:pPr marL="628650" lvl="1" indent="-171450" algn="l">
              <a:buFontTx/>
              <a:buChar char="-"/>
            </a:pPr>
            <a:endParaRPr lang="en-US" b="0" i="0" u="none" dirty="0">
              <a:solidFill>
                <a:srgbClr val="555555"/>
              </a:solidFill>
              <a:effectLst/>
              <a:latin typeface="Lato" panose="020F0502020204030203" pitchFamily="34" charset="0"/>
            </a:endParaRPr>
          </a:p>
          <a:p>
            <a:endParaRPr lang="en-US" b="0" i="0" dirty="0">
              <a:solidFill>
                <a:srgbClr val="555555"/>
              </a:solidFill>
              <a:effectLst/>
              <a:latin typeface="Lato" panose="020F0502020204030203" pitchFamily="34" charset="0"/>
            </a:endParaRPr>
          </a:p>
        </p:txBody>
      </p:sp>
      <p:sp>
        <p:nvSpPr>
          <p:cNvPr id="4" name="Slide Number Placeholder 3"/>
          <p:cNvSpPr>
            <a:spLocks noGrp="1"/>
          </p:cNvSpPr>
          <p:nvPr>
            <p:ph type="sldNum" sz="quarter" idx="5"/>
          </p:nvPr>
        </p:nvSpPr>
        <p:spPr/>
        <p:txBody>
          <a:bodyPr/>
          <a:lstStyle/>
          <a:p>
            <a:fld id="{92E1B06F-FB8E-4F1F-A37A-5C68BFBDC150}" type="slidenum">
              <a:rPr lang="en-IE" smtClean="0"/>
              <a:t>8</a:t>
            </a:fld>
            <a:endParaRPr lang="en-IE"/>
          </a:p>
        </p:txBody>
      </p:sp>
    </p:spTree>
    <p:extLst>
      <p:ext uri="{BB962C8B-B14F-4D97-AF65-F5344CB8AC3E}">
        <p14:creationId xmlns:p14="http://schemas.microsoft.com/office/powerpoint/2010/main" val="2388520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55C6A-27A8-FC74-5D49-74DF7C36C0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D920EC-680D-3946-A8C4-B6AEB6A6C9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54C1E3-ACA5-1214-4CD7-63DA49210960}"/>
              </a:ext>
            </a:extLst>
          </p:cNvPr>
          <p:cNvSpPr>
            <a:spLocks noGrp="1"/>
          </p:cNvSpPr>
          <p:nvPr>
            <p:ph type="body" idx="1"/>
          </p:nvPr>
        </p:nvSpPr>
        <p:spPr/>
        <p:txBody>
          <a:bodyPr/>
          <a:lstStyle/>
          <a:p>
            <a:pPr marL="171450" indent="-171450">
              <a:buFontTx/>
              <a:buChar char="-"/>
            </a:pPr>
            <a:r>
              <a:rPr lang="en-US" dirty="0"/>
              <a:t>Choose the right place: Sunny, open location, as far as it is possible to know, the soil fertility is not extremely high – e.g. on thinner soils.</a:t>
            </a:r>
          </a:p>
          <a:p>
            <a:pPr marL="171450" indent="-171450">
              <a:buFontTx/>
              <a:buChar char="-"/>
            </a:pPr>
            <a:r>
              <a:rPr lang="en-US" dirty="0"/>
              <a:t>You accept that the meadow will look untidy at times, especially in late summer</a:t>
            </a:r>
          </a:p>
          <a:p>
            <a:pPr marL="171450" indent="-171450">
              <a:buFontTx/>
              <a:buChar char="-"/>
            </a:pPr>
            <a:r>
              <a:rPr lang="en-US" dirty="0"/>
              <a:t>Plans are in place for cutting the long grass in September and lifting those cuttings</a:t>
            </a:r>
          </a:p>
          <a:p>
            <a:pPr marL="171450" indent="-171450">
              <a:buFontTx/>
              <a:buChar char="-"/>
            </a:pPr>
            <a:r>
              <a:rPr lang="en-US" dirty="0"/>
              <a:t>Plans are in place for removing and disposing of the cuttings e.g., composting </a:t>
            </a:r>
            <a:endParaRPr lang="en-US" b="0" i="0" dirty="0">
              <a:solidFill>
                <a:srgbClr val="555555"/>
              </a:solidFill>
              <a:effectLst/>
              <a:latin typeface="Lato" panose="020F0502020204030203" pitchFamily="34" charset="0"/>
            </a:endParaRPr>
          </a:p>
        </p:txBody>
      </p:sp>
      <p:sp>
        <p:nvSpPr>
          <p:cNvPr id="4" name="Slide Number Placeholder 3">
            <a:extLst>
              <a:ext uri="{FF2B5EF4-FFF2-40B4-BE49-F238E27FC236}">
                <a16:creationId xmlns:a16="http://schemas.microsoft.com/office/drawing/2014/main" id="{2B1AE22B-9054-E8AA-CC42-1B7209343A10}"/>
              </a:ext>
            </a:extLst>
          </p:cNvPr>
          <p:cNvSpPr>
            <a:spLocks noGrp="1"/>
          </p:cNvSpPr>
          <p:nvPr>
            <p:ph type="sldNum" sz="quarter" idx="5"/>
          </p:nvPr>
        </p:nvSpPr>
        <p:spPr/>
        <p:txBody>
          <a:bodyPr/>
          <a:lstStyle/>
          <a:p>
            <a:fld id="{92E1B06F-FB8E-4F1F-A37A-5C68BFBDC150}" type="slidenum">
              <a:rPr lang="en-IE" smtClean="0"/>
              <a:t>9</a:t>
            </a:fld>
            <a:endParaRPr lang="en-IE"/>
          </a:p>
        </p:txBody>
      </p:sp>
    </p:spTree>
    <p:extLst>
      <p:ext uri="{BB962C8B-B14F-4D97-AF65-F5344CB8AC3E}">
        <p14:creationId xmlns:p14="http://schemas.microsoft.com/office/powerpoint/2010/main" val="1966033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2B556-1B4D-4E66-942D-3D9538FB3D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6F368D61-6940-4A38-B88C-5D7477A0D4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5FF8A64E-A03E-4CA1-83FC-ADD1A22C875B}"/>
              </a:ext>
            </a:extLst>
          </p:cNvPr>
          <p:cNvSpPr>
            <a:spLocks noGrp="1"/>
          </p:cNvSpPr>
          <p:nvPr>
            <p:ph type="dt" sz="half" idx="10"/>
          </p:nvPr>
        </p:nvSpPr>
        <p:spPr/>
        <p:txBody>
          <a:bodyPr/>
          <a:lstStyle/>
          <a:p>
            <a:fld id="{A7B73D1E-0A56-40AC-8318-68FFA15BAFC5}" type="datetimeFigureOut">
              <a:rPr lang="en-IE" smtClean="0"/>
              <a:t>02/09/2026</a:t>
            </a:fld>
            <a:endParaRPr lang="en-IE"/>
          </a:p>
        </p:txBody>
      </p:sp>
      <p:sp>
        <p:nvSpPr>
          <p:cNvPr id="5" name="Footer Placeholder 4">
            <a:extLst>
              <a:ext uri="{FF2B5EF4-FFF2-40B4-BE49-F238E27FC236}">
                <a16:creationId xmlns:a16="http://schemas.microsoft.com/office/drawing/2014/main" id="{66C405EF-EC0C-47A9-9D5F-2EDFA326378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0A8E0E7-281F-449C-8F92-D469C89F4931}"/>
              </a:ext>
            </a:extLst>
          </p:cNvPr>
          <p:cNvSpPr>
            <a:spLocks noGrp="1"/>
          </p:cNvSpPr>
          <p:nvPr>
            <p:ph type="sldNum" sz="quarter" idx="12"/>
          </p:nvPr>
        </p:nvSpPr>
        <p:spPr/>
        <p:txBody>
          <a:bodyPr/>
          <a:lstStyle/>
          <a:p>
            <a:fld id="{22D983BB-CF35-4CE8-87AD-0580AFFCCD7B}" type="slidenum">
              <a:rPr lang="en-IE" smtClean="0"/>
              <a:t>‹#›</a:t>
            </a:fld>
            <a:endParaRPr lang="en-IE"/>
          </a:p>
        </p:txBody>
      </p:sp>
    </p:spTree>
    <p:extLst>
      <p:ext uri="{BB962C8B-B14F-4D97-AF65-F5344CB8AC3E}">
        <p14:creationId xmlns:p14="http://schemas.microsoft.com/office/powerpoint/2010/main" val="2941802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BEB6C-C5CB-4854-B4D9-5111F9A949AB}"/>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600066A-E4B6-47B0-A9C2-8FC8A46D37A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55B3D01-7CAC-44BB-8325-8EBE6493993B}"/>
              </a:ext>
            </a:extLst>
          </p:cNvPr>
          <p:cNvSpPr>
            <a:spLocks noGrp="1"/>
          </p:cNvSpPr>
          <p:nvPr>
            <p:ph type="dt" sz="half" idx="10"/>
          </p:nvPr>
        </p:nvSpPr>
        <p:spPr/>
        <p:txBody>
          <a:bodyPr/>
          <a:lstStyle/>
          <a:p>
            <a:fld id="{A7B73D1E-0A56-40AC-8318-68FFA15BAFC5}" type="datetimeFigureOut">
              <a:rPr lang="en-IE" smtClean="0"/>
              <a:t>02/09/2026</a:t>
            </a:fld>
            <a:endParaRPr lang="en-IE"/>
          </a:p>
        </p:txBody>
      </p:sp>
      <p:sp>
        <p:nvSpPr>
          <p:cNvPr id="5" name="Footer Placeholder 4">
            <a:extLst>
              <a:ext uri="{FF2B5EF4-FFF2-40B4-BE49-F238E27FC236}">
                <a16:creationId xmlns:a16="http://schemas.microsoft.com/office/drawing/2014/main" id="{A76E2A9A-285A-4E35-AF1F-096304C8815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080FB393-A7DB-4356-9FF1-AAEB7784C4D0}"/>
              </a:ext>
            </a:extLst>
          </p:cNvPr>
          <p:cNvSpPr>
            <a:spLocks noGrp="1"/>
          </p:cNvSpPr>
          <p:nvPr>
            <p:ph type="sldNum" sz="quarter" idx="12"/>
          </p:nvPr>
        </p:nvSpPr>
        <p:spPr/>
        <p:txBody>
          <a:bodyPr/>
          <a:lstStyle/>
          <a:p>
            <a:fld id="{22D983BB-CF35-4CE8-87AD-0580AFFCCD7B}" type="slidenum">
              <a:rPr lang="en-IE" smtClean="0"/>
              <a:t>‹#›</a:t>
            </a:fld>
            <a:endParaRPr lang="en-IE"/>
          </a:p>
        </p:txBody>
      </p:sp>
    </p:spTree>
    <p:extLst>
      <p:ext uri="{BB962C8B-B14F-4D97-AF65-F5344CB8AC3E}">
        <p14:creationId xmlns:p14="http://schemas.microsoft.com/office/powerpoint/2010/main" val="1070241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DA4A37-2E3D-4B44-965D-6B2A2FC99B6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015ADE05-7C74-48A6-B6CF-C258C1DB15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E3018EB-A3AE-4B3C-9AB4-6DCDB0004635}"/>
              </a:ext>
            </a:extLst>
          </p:cNvPr>
          <p:cNvSpPr>
            <a:spLocks noGrp="1"/>
          </p:cNvSpPr>
          <p:nvPr>
            <p:ph type="dt" sz="half" idx="10"/>
          </p:nvPr>
        </p:nvSpPr>
        <p:spPr/>
        <p:txBody>
          <a:bodyPr/>
          <a:lstStyle/>
          <a:p>
            <a:fld id="{A7B73D1E-0A56-40AC-8318-68FFA15BAFC5}" type="datetimeFigureOut">
              <a:rPr lang="en-IE" smtClean="0"/>
              <a:t>02/09/2026</a:t>
            </a:fld>
            <a:endParaRPr lang="en-IE"/>
          </a:p>
        </p:txBody>
      </p:sp>
      <p:sp>
        <p:nvSpPr>
          <p:cNvPr id="5" name="Footer Placeholder 4">
            <a:extLst>
              <a:ext uri="{FF2B5EF4-FFF2-40B4-BE49-F238E27FC236}">
                <a16:creationId xmlns:a16="http://schemas.microsoft.com/office/drawing/2014/main" id="{1C16E8C0-1F6C-4836-815A-91C11CB54E5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D89D86C-BA2C-463D-90C3-EB8ED3D5B1DF}"/>
              </a:ext>
            </a:extLst>
          </p:cNvPr>
          <p:cNvSpPr>
            <a:spLocks noGrp="1"/>
          </p:cNvSpPr>
          <p:nvPr>
            <p:ph type="sldNum" sz="quarter" idx="12"/>
          </p:nvPr>
        </p:nvSpPr>
        <p:spPr/>
        <p:txBody>
          <a:bodyPr/>
          <a:lstStyle/>
          <a:p>
            <a:fld id="{22D983BB-CF35-4CE8-87AD-0580AFFCCD7B}" type="slidenum">
              <a:rPr lang="en-IE" smtClean="0"/>
              <a:t>‹#›</a:t>
            </a:fld>
            <a:endParaRPr lang="en-IE"/>
          </a:p>
        </p:txBody>
      </p:sp>
    </p:spTree>
    <p:extLst>
      <p:ext uri="{BB962C8B-B14F-4D97-AF65-F5344CB8AC3E}">
        <p14:creationId xmlns:p14="http://schemas.microsoft.com/office/powerpoint/2010/main" val="1283376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38867-7E57-48C8-AE0A-CA715673616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259078A4-E94F-47C2-9443-00A429357D5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A70281EB-7267-4A62-85BF-933111D21E0F}"/>
              </a:ext>
            </a:extLst>
          </p:cNvPr>
          <p:cNvSpPr>
            <a:spLocks noGrp="1"/>
          </p:cNvSpPr>
          <p:nvPr>
            <p:ph type="dt" sz="half" idx="10"/>
          </p:nvPr>
        </p:nvSpPr>
        <p:spPr/>
        <p:txBody>
          <a:bodyPr/>
          <a:lstStyle/>
          <a:p>
            <a:fld id="{A7B73D1E-0A56-40AC-8318-68FFA15BAFC5}" type="datetimeFigureOut">
              <a:rPr lang="en-IE" smtClean="0"/>
              <a:t>02/09/2026</a:t>
            </a:fld>
            <a:endParaRPr lang="en-IE"/>
          </a:p>
        </p:txBody>
      </p:sp>
      <p:sp>
        <p:nvSpPr>
          <p:cNvPr id="5" name="Footer Placeholder 4">
            <a:extLst>
              <a:ext uri="{FF2B5EF4-FFF2-40B4-BE49-F238E27FC236}">
                <a16:creationId xmlns:a16="http://schemas.microsoft.com/office/drawing/2014/main" id="{45A656EA-D059-419D-809E-00962B40A17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1488227-C6C5-4639-906D-17D5503CC80E}"/>
              </a:ext>
            </a:extLst>
          </p:cNvPr>
          <p:cNvSpPr>
            <a:spLocks noGrp="1"/>
          </p:cNvSpPr>
          <p:nvPr>
            <p:ph type="sldNum" sz="quarter" idx="12"/>
          </p:nvPr>
        </p:nvSpPr>
        <p:spPr/>
        <p:txBody>
          <a:bodyPr/>
          <a:lstStyle/>
          <a:p>
            <a:fld id="{22D983BB-CF35-4CE8-87AD-0580AFFCCD7B}" type="slidenum">
              <a:rPr lang="en-IE" smtClean="0"/>
              <a:t>‹#›</a:t>
            </a:fld>
            <a:endParaRPr lang="en-IE"/>
          </a:p>
        </p:txBody>
      </p:sp>
    </p:spTree>
    <p:extLst>
      <p:ext uri="{BB962C8B-B14F-4D97-AF65-F5344CB8AC3E}">
        <p14:creationId xmlns:p14="http://schemas.microsoft.com/office/powerpoint/2010/main" val="2995039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5923D-63D0-4E52-8E6C-FC221FD818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6D8FE4F9-2AB1-4877-A348-819988B8F6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817376-5FAF-48EC-AD5D-DF50CA0E55C5}"/>
              </a:ext>
            </a:extLst>
          </p:cNvPr>
          <p:cNvSpPr>
            <a:spLocks noGrp="1"/>
          </p:cNvSpPr>
          <p:nvPr>
            <p:ph type="dt" sz="half" idx="10"/>
          </p:nvPr>
        </p:nvSpPr>
        <p:spPr/>
        <p:txBody>
          <a:bodyPr/>
          <a:lstStyle/>
          <a:p>
            <a:fld id="{A7B73D1E-0A56-40AC-8318-68FFA15BAFC5}" type="datetimeFigureOut">
              <a:rPr lang="en-IE" smtClean="0"/>
              <a:t>02/09/2026</a:t>
            </a:fld>
            <a:endParaRPr lang="en-IE"/>
          </a:p>
        </p:txBody>
      </p:sp>
      <p:sp>
        <p:nvSpPr>
          <p:cNvPr id="5" name="Footer Placeholder 4">
            <a:extLst>
              <a:ext uri="{FF2B5EF4-FFF2-40B4-BE49-F238E27FC236}">
                <a16:creationId xmlns:a16="http://schemas.microsoft.com/office/drawing/2014/main" id="{3F67730D-1E4D-43A6-9F27-4608BA0932D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96D1DDC-BD75-4800-AE3C-7ADF3EE43A98}"/>
              </a:ext>
            </a:extLst>
          </p:cNvPr>
          <p:cNvSpPr>
            <a:spLocks noGrp="1"/>
          </p:cNvSpPr>
          <p:nvPr>
            <p:ph type="sldNum" sz="quarter" idx="12"/>
          </p:nvPr>
        </p:nvSpPr>
        <p:spPr/>
        <p:txBody>
          <a:bodyPr/>
          <a:lstStyle/>
          <a:p>
            <a:fld id="{22D983BB-CF35-4CE8-87AD-0580AFFCCD7B}" type="slidenum">
              <a:rPr lang="en-IE" smtClean="0"/>
              <a:t>‹#›</a:t>
            </a:fld>
            <a:endParaRPr lang="en-IE"/>
          </a:p>
        </p:txBody>
      </p:sp>
    </p:spTree>
    <p:extLst>
      <p:ext uri="{BB962C8B-B14F-4D97-AF65-F5344CB8AC3E}">
        <p14:creationId xmlns:p14="http://schemas.microsoft.com/office/powerpoint/2010/main" val="2793994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2E943-8532-42B9-B361-646DC51995C2}"/>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894ADC93-EF13-495A-A01D-4CF6459E59A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C861898A-DCF6-4763-A680-050F82B4685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CC720006-E349-4355-BA4A-BAFEFDBEEA7C}"/>
              </a:ext>
            </a:extLst>
          </p:cNvPr>
          <p:cNvSpPr>
            <a:spLocks noGrp="1"/>
          </p:cNvSpPr>
          <p:nvPr>
            <p:ph type="dt" sz="half" idx="10"/>
          </p:nvPr>
        </p:nvSpPr>
        <p:spPr/>
        <p:txBody>
          <a:bodyPr/>
          <a:lstStyle/>
          <a:p>
            <a:fld id="{A7B73D1E-0A56-40AC-8318-68FFA15BAFC5}" type="datetimeFigureOut">
              <a:rPr lang="en-IE" smtClean="0"/>
              <a:t>02/09/2026</a:t>
            </a:fld>
            <a:endParaRPr lang="en-IE"/>
          </a:p>
        </p:txBody>
      </p:sp>
      <p:sp>
        <p:nvSpPr>
          <p:cNvPr id="6" name="Footer Placeholder 5">
            <a:extLst>
              <a:ext uri="{FF2B5EF4-FFF2-40B4-BE49-F238E27FC236}">
                <a16:creationId xmlns:a16="http://schemas.microsoft.com/office/drawing/2014/main" id="{06A15F44-32BA-45FD-BED6-2AAF24514163}"/>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4D1FCF9-1D3E-4041-8668-F43231ACDB6D}"/>
              </a:ext>
            </a:extLst>
          </p:cNvPr>
          <p:cNvSpPr>
            <a:spLocks noGrp="1"/>
          </p:cNvSpPr>
          <p:nvPr>
            <p:ph type="sldNum" sz="quarter" idx="12"/>
          </p:nvPr>
        </p:nvSpPr>
        <p:spPr/>
        <p:txBody>
          <a:bodyPr/>
          <a:lstStyle/>
          <a:p>
            <a:fld id="{22D983BB-CF35-4CE8-87AD-0580AFFCCD7B}" type="slidenum">
              <a:rPr lang="en-IE" smtClean="0"/>
              <a:t>‹#›</a:t>
            </a:fld>
            <a:endParaRPr lang="en-IE"/>
          </a:p>
        </p:txBody>
      </p:sp>
    </p:spTree>
    <p:extLst>
      <p:ext uri="{BB962C8B-B14F-4D97-AF65-F5344CB8AC3E}">
        <p14:creationId xmlns:p14="http://schemas.microsoft.com/office/powerpoint/2010/main" val="1681867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E6C24-EAB6-4E00-9A7D-B2776980899F}"/>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40CA187D-CAF3-4C8F-9E34-FFD05994D1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81F33F7-E457-4C9C-92CA-3B80D0E6E0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437AB290-93E3-4E2D-A44E-1FA9C8B58F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59A5666-8394-451C-B1C5-F8F5DE6C4D0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0E97108C-22EB-40B2-BDFD-BE1A574E5203}"/>
              </a:ext>
            </a:extLst>
          </p:cNvPr>
          <p:cNvSpPr>
            <a:spLocks noGrp="1"/>
          </p:cNvSpPr>
          <p:nvPr>
            <p:ph type="dt" sz="half" idx="10"/>
          </p:nvPr>
        </p:nvSpPr>
        <p:spPr/>
        <p:txBody>
          <a:bodyPr/>
          <a:lstStyle/>
          <a:p>
            <a:fld id="{A7B73D1E-0A56-40AC-8318-68FFA15BAFC5}" type="datetimeFigureOut">
              <a:rPr lang="en-IE" smtClean="0"/>
              <a:t>02/09/2026</a:t>
            </a:fld>
            <a:endParaRPr lang="en-IE"/>
          </a:p>
        </p:txBody>
      </p:sp>
      <p:sp>
        <p:nvSpPr>
          <p:cNvPr id="8" name="Footer Placeholder 7">
            <a:extLst>
              <a:ext uri="{FF2B5EF4-FFF2-40B4-BE49-F238E27FC236}">
                <a16:creationId xmlns:a16="http://schemas.microsoft.com/office/drawing/2014/main" id="{97E00541-B6C1-4523-A7D4-72BEEC305B98}"/>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0DDF5419-D3E3-41DA-893B-9E60C8589957}"/>
              </a:ext>
            </a:extLst>
          </p:cNvPr>
          <p:cNvSpPr>
            <a:spLocks noGrp="1"/>
          </p:cNvSpPr>
          <p:nvPr>
            <p:ph type="sldNum" sz="quarter" idx="12"/>
          </p:nvPr>
        </p:nvSpPr>
        <p:spPr/>
        <p:txBody>
          <a:bodyPr/>
          <a:lstStyle/>
          <a:p>
            <a:fld id="{22D983BB-CF35-4CE8-87AD-0580AFFCCD7B}" type="slidenum">
              <a:rPr lang="en-IE" smtClean="0"/>
              <a:t>‹#›</a:t>
            </a:fld>
            <a:endParaRPr lang="en-IE"/>
          </a:p>
        </p:txBody>
      </p:sp>
    </p:spTree>
    <p:extLst>
      <p:ext uri="{BB962C8B-B14F-4D97-AF65-F5344CB8AC3E}">
        <p14:creationId xmlns:p14="http://schemas.microsoft.com/office/powerpoint/2010/main" val="2607952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2B44F-BAD2-444A-A6C6-864F11BE41FF}"/>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45F96C7E-1468-47A2-AE19-1B6524F1B20B}"/>
              </a:ext>
            </a:extLst>
          </p:cNvPr>
          <p:cNvSpPr>
            <a:spLocks noGrp="1"/>
          </p:cNvSpPr>
          <p:nvPr>
            <p:ph type="dt" sz="half" idx="10"/>
          </p:nvPr>
        </p:nvSpPr>
        <p:spPr/>
        <p:txBody>
          <a:bodyPr/>
          <a:lstStyle/>
          <a:p>
            <a:fld id="{A7B73D1E-0A56-40AC-8318-68FFA15BAFC5}" type="datetimeFigureOut">
              <a:rPr lang="en-IE" smtClean="0"/>
              <a:t>02/09/2026</a:t>
            </a:fld>
            <a:endParaRPr lang="en-IE"/>
          </a:p>
        </p:txBody>
      </p:sp>
      <p:sp>
        <p:nvSpPr>
          <p:cNvPr id="4" name="Footer Placeholder 3">
            <a:extLst>
              <a:ext uri="{FF2B5EF4-FFF2-40B4-BE49-F238E27FC236}">
                <a16:creationId xmlns:a16="http://schemas.microsoft.com/office/drawing/2014/main" id="{5362CFBB-C89D-40DC-9E02-6FF6A157C69D}"/>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E0F40E55-ADE0-4F29-9514-01BFEAA168E7}"/>
              </a:ext>
            </a:extLst>
          </p:cNvPr>
          <p:cNvSpPr>
            <a:spLocks noGrp="1"/>
          </p:cNvSpPr>
          <p:nvPr>
            <p:ph type="sldNum" sz="quarter" idx="12"/>
          </p:nvPr>
        </p:nvSpPr>
        <p:spPr/>
        <p:txBody>
          <a:bodyPr/>
          <a:lstStyle/>
          <a:p>
            <a:fld id="{22D983BB-CF35-4CE8-87AD-0580AFFCCD7B}" type="slidenum">
              <a:rPr lang="en-IE" smtClean="0"/>
              <a:t>‹#›</a:t>
            </a:fld>
            <a:endParaRPr lang="en-IE"/>
          </a:p>
        </p:txBody>
      </p:sp>
    </p:spTree>
    <p:extLst>
      <p:ext uri="{BB962C8B-B14F-4D97-AF65-F5344CB8AC3E}">
        <p14:creationId xmlns:p14="http://schemas.microsoft.com/office/powerpoint/2010/main" val="2360526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6ACE6D-A4D9-4B8C-8365-2EF50EF4387B}"/>
              </a:ext>
            </a:extLst>
          </p:cNvPr>
          <p:cNvSpPr>
            <a:spLocks noGrp="1"/>
          </p:cNvSpPr>
          <p:nvPr>
            <p:ph type="dt" sz="half" idx="10"/>
          </p:nvPr>
        </p:nvSpPr>
        <p:spPr/>
        <p:txBody>
          <a:bodyPr/>
          <a:lstStyle/>
          <a:p>
            <a:fld id="{A7B73D1E-0A56-40AC-8318-68FFA15BAFC5}" type="datetimeFigureOut">
              <a:rPr lang="en-IE" smtClean="0"/>
              <a:t>02/09/2026</a:t>
            </a:fld>
            <a:endParaRPr lang="en-IE"/>
          </a:p>
        </p:txBody>
      </p:sp>
      <p:sp>
        <p:nvSpPr>
          <p:cNvPr id="3" name="Footer Placeholder 2">
            <a:extLst>
              <a:ext uri="{FF2B5EF4-FFF2-40B4-BE49-F238E27FC236}">
                <a16:creationId xmlns:a16="http://schemas.microsoft.com/office/drawing/2014/main" id="{A72F35FA-B731-4412-A19A-CAB303C32FF7}"/>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7D2E8C10-FCC2-4213-B2D3-FA53E527C4DD}"/>
              </a:ext>
            </a:extLst>
          </p:cNvPr>
          <p:cNvSpPr>
            <a:spLocks noGrp="1"/>
          </p:cNvSpPr>
          <p:nvPr>
            <p:ph type="sldNum" sz="quarter" idx="12"/>
          </p:nvPr>
        </p:nvSpPr>
        <p:spPr/>
        <p:txBody>
          <a:bodyPr/>
          <a:lstStyle/>
          <a:p>
            <a:fld id="{22D983BB-CF35-4CE8-87AD-0580AFFCCD7B}" type="slidenum">
              <a:rPr lang="en-IE" smtClean="0"/>
              <a:t>‹#›</a:t>
            </a:fld>
            <a:endParaRPr lang="en-IE"/>
          </a:p>
        </p:txBody>
      </p:sp>
    </p:spTree>
    <p:extLst>
      <p:ext uri="{BB962C8B-B14F-4D97-AF65-F5344CB8AC3E}">
        <p14:creationId xmlns:p14="http://schemas.microsoft.com/office/powerpoint/2010/main" val="2243258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32D05-9511-45A0-A194-68D34955F4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AE4203EB-9C22-4649-91E0-FA15E68041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A4307655-F145-446F-8AC7-A87DA61056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18CCC9-247A-42A2-A9A9-F6A3D30BF7CA}"/>
              </a:ext>
            </a:extLst>
          </p:cNvPr>
          <p:cNvSpPr>
            <a:spLocks noGrp="1"/>
          </p:cNvSpPr>
          <p:nvPr>
            <p:ph type="dt" sz="half" idx="10"/>
          </p:nvPr>
        </p:nvSpPr>
        <p:spPr/>
        <p:txBody>
          <a:bodyPr/>
          <a:lstStyle/>
          <a:p>
            <a:fld id="{A7B73D1E-0A56-40AC-8318-68FFA15BAFC5}" type="datetimeFigureOut">
              <a:rPr lang="en-IE" smtClean="0"/>
              <a:t>02/09/2026</a:t>
            </a:fld>
            <a:endParaRPr lang="en-IE"/>
          </a:p>
        </p:txBody>
      </p:sp>
      <p:sp>
        <p:nvSpPr>
          <p:cNvPr id="6" name="Footer Placeholder 5">
            <a:extLst>
              <a:ext uri="{FF2B5EF4-FFF2-40B4-BE49-F238E27FC236}">
                <a16:creationId xmlns:a16="http://schemas.microsoft.com/office/drawing/2014/main" id="{9D23C132-D6CB-4D5F-9F9F-CABA596EBDBF}"/>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9CD2C76-8674-4059-984E-E43B5A452BE4}"/>
              </a:ext>
            </a:extLst>
          </p:cNvPr>
          <p:cNvSpPr>
            <a:spLocks noGrp="1"/>
          </p:cNvSpPr>
          <p:nvPr>
            <p:ph type="sldNum" sz="quarter" idx="12"/>
          </p:nvPr>
        </p:nvSpPr>
        <p:spPr/>
        <p:txBody>
          <a:bodyPr/>
          <a:lstStyle/>
          <a:p>
            <a:fld id="{22D983BB-CF35-4CE8-87AD-0580AFFCCD7B}" type="slidenum">
              <a:rPr lang="en-IE" smtClean="0"/>
              <a:t>‹#›</a:t>
            </a:fld>
            <a:endParaRPr lang="en-IE"/>
          </a:p>
        </p:txBody>
      </p:sp>
    </p:spTree>
    <p:extLst>
      <p:ext uri="{BB962C8B-B14F-4D97-AF65-F5344CB8AC3E}">
        <p14:creationId xmlns:p14="http://schemas.microsoft.com/office/powerpoint/2010/main" val="2722876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AEE1C-B53C-4F74-A8DD-E546AFE857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3F859B22-0354-46F7-A51D-8DC80CBCB1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1E0EEF13-AF20-4AA1-8E16-E1B6FD50C9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143350-A381-40FC-AD1C-D100E615BBEC}"/>
              </a:ext>
            </a:extLst>
          </p:cNvPr>
          <p:cNvSpPr>
            <a:spLocks noGrp="1"/>
          </p:cNvSpPr>
          <p:nvPr>
            <p:ph type="dt" sz="half" idx="10"/>
          </p:nvPr>
        </p:nvSpPr>
        <p:spPr/>
        <p:txBody>
          <a:bodyPr/>
          <a:lstStyle/>
          <a:p>
            <a:fld id="{A7B73D1E-0A56-40AC-8318-68FFA15BAFC5}" type="datetimeFigureOut">
              <a:rPr lang="en-IE" smtClean="0"/>
              <a:t>02/09/2026</a:t>
            </a:fld>
            <a:endParaRPr lang="en-IE"/>
          </a:p>
        </p:txBody>
      </p:sp>
      <p:sp>
        <p:nvSpPr>
          <p:cNvPr id="6" name="Footer Placeholder 5">
            <a:extLst>
              <a:ext uri="{FF2B5EF4-FFF2-40B4-BE49-F238E27FC236}">
                <a16:creationId xmlns:a16="http://schemas.microsoft.com/office/drawing/2014/main" id="{BB1FDE6D-3ADC-41AB-80AB-E87EB4648B46}"/>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7004912A-FEE7-4931-BACF-431A870A61F2}"/>
              </a:ext>
            </a:extLst>
          </p:cNvPr>
          <p:cNvSpPr>
            <a:spLocks noGrp="1"/>
          </p:cNvSpPr>
          <p:nvPr>
            <p:ph type="sldNum" sz="quarter" idx="12"/>
          </p:nvPr>
        </p:nvSpPr>
        <p:spPr/>
        <p:txBody>
          <a:bodyPr/>
          <a:lstStyle/>
          <a:p>
            <a:fld id="{22D983BB-CF35-4CE8-87AD-0580AFFCCD7B}" type="slidenum">
              <a:rPr lang="en-IE" smtClean="0"/>
              <a:t>‹#›</a:t>
            </a:fld>
            <a:endParaRPr lang="en-IE"/>
          </a:p>
        </p:txBody>
      </p:sp>
    </p:spTree>
    <p:extLst>
      <p:ext uri="{BB962C8B-B14F-4D97-AF65-F5344CB8AC3E}">
        <p14:creationId xmlns:p14="http://schemas.microsoft.com/office/powerpoint/2010/main" val="833843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F10E74-5CCD-4EDD-B666-F6E5C83918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FCF86430-E93C-451E-AC57-016F6DBE27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EAD0CD1-7FC1-4C40-9424-B0A2DC2224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B73D1E-0A56-40AC-8318-68FFA15BAFC5}" type="datetimeFigureOut">
              <a:rPr lang="en-IE" smtClean="0"/>
              <a:t>02/09/2026</a:t>
            </a:fld>
            <a:endParaRPr lang="en-IE"/>
          </a:p>
        </p:txBody>
      </p:sp>
      <p:sp>
        <p:nvSpPr>
          <p:cNvPr id="5" name="Footer Placeholder 4">
            <a:extLst>
              <a:ext uri="{FF2B5EF4-FFF2-40B4-BE49-F238E27FC236}">
                <a16:creationId xmlns:a16="http://schemas.microsoft.com/office/drawing/2014/main" id="{8DEC1AB1-5ECC-4589-B27A-DAC136F3F6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C0BCE12F-FB3F-433D-8F68-48E97FEAB1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D983BB-CF35-4CE8-87AD-0580AFFCCD7B}" type="slidenum">
              <a:rPr lang="en-IE" smtClean="0"/>
              <a:t>‹#›</a:t>
            </a:fld>
            <a:endParaRPr lang="en-IE"/>
          </a:p>
        </p:txBody>
      </p:sp>
    </p:spTree>
    <p:extLst>
      <p:ext uri="{BB962C8B-B14F-4D97-AF65-F5344CB8AC3E}">
        <p14:creationId xmlns:p14="http://schemas.microsoft.com/office/powerpoint/2010/main" val="24973114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jpe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61.jpeg"/><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jpe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png"/><Relationship Id="rId7"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2.png"/><Relationship Id="rId9" Type="http://schemas.openxmlformats.org/officeDocument/2006/relationships/image" Target="../media/image9.jpe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jpeg"/><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66.jpeg"/><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8.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hyperlink" Target="https://pollinators.biodiversityireland.ie/" TargetMode="External"/><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g"/><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2.png"/><Relationship Id="rId10" Type="http://schemas.openxmlformats.org/officeDocument/2006/relationships/image" Target="../media/image21.png"/><Relationship Id="rId4" Type="http://schemas.openxmlformats.org/officeDocument/2006/relationships/image" Target="../media/image1.png"/><Relationship Id="rId9" Type="http://schemas.openxmlformats.org/officeDocument/2006/relationships/image" Target="../media/image20.png"/><Relationship Id="rId1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6.JP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BD8E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6A1CC-9712-4BE7-949C-358A9E1056CB}"/>
              </a:ext>
            </a:extLst>
          </p:cNvPr>
          <p:cNvSpPr>
            <a:spLocks noGrp="1"/>
          </p:cNvSpPr>
          <p:nvPr>
            <p:ph type="ctrTitle"/>
          </p:nvPr>
        </p:nvSpPr>
        <p:spPr>
          <a:xfrm>
            <a:off x="7464612" y="1840424"/>
            <a:ext cx="4228035" cy="3177151"/>
          </a:xfrm>
        </p:spPr>
        <p:txBody>
          <a:bodyPr anchor="t">
            <a:normAutofit/>
          </a:bodyPr>
          <a:lstStyle/>
          <a:p>
            <a:pPr algn="l"/>
            <a:r>
              <a:rPr lang="en-US" sz="5400" b="1" dirty="0">
                <a:solidFill>
                  <a:schemeClr val="accent1">
                    <a:lumMod val="50000"/>
                  </a:schemeClr>
                </a:solidFill>
                <a:latin typeface="+mn-lt"/>
              </a:rPr>
              <a:t>How Communities can Help Pollinators</a:t>
            </a:r>
            <a:endParaRPr lang="en-IE" sz="5400" b="1" dirty="0">
              <a:solidFill>
                <a:schemeClr val="accent1">
                  <a:lumMod val="50000"/>
                </a:schemeClr>
              </a:solidFill>
              <a:latin typeface="+mn-lt"/>
            </a:endParaRPr>
          </a:p>
        </p:txBody>
      </p:sp>
      <p:sp>
        <p:nvSpPr>
          <p:cNvPr id="3" name="Subtitle 2">
            <a:extLst>
              <a:ext uri="{FF2B5EF4-FFF2-40B4-BE49-F238E27FC236}">
                <a16:creationId xmlns:a16="http://schemas.microsoft.com/office/drawing/2014/main" id="{E33EF3F2-B774-4A08-ACDD-1001E64E38E1}"/>
              </a:ext>
            </a:extLst>
          </p:cNvPr>
          <p:cNvSpPr>
            <a:spLocks noGrp="1"/>
          </p:cNvSpPr>
          <p:nvPr>
            <p:ph type="subTitle" idx="1"/>
          </p:nvPr>
        </p:nvSpPr>
        <p:spPr>
          <a:xfrm>
            <a:off x="7464612" y="4676775"/>
            <a:ext cx="4449092" cy="2134912"/>
          </a:xfrm>
        </p:spPr>
        <p:txBody>
          <a:bodyPr anchor="t">
            <a:normAutofit fontScale="92500"/>
          </a:bodyPr>
          <a:lstStyle/>
          <a:p>
            <a:pPr algn="l"/>
            <a:endParaRPr lang="en-US" sz="2800" b="1" dirty="0">
              <a:solidFill>
                <a:schemeClr val="accent1">
                  <a:lumMod val="50000"/>
                </a:schemeClr>
              </a:solidFill>
            </a:endParaRPr>
          </a:p>
          <a:p>
            <a:pPr algn="l"/>
            <a:r>
              <a:rPr lang="en-US" sz="2800" dirty="0">
                <a:solidFill>
                  <a:schemeClr val="accent1">
                    <a:lumMod val="50000"/>
                  </a:schemeClr>
                </a:solidFill>
              </a:rPr>
              <a:t>Kate Chandler</a:t>
            </a:r>
          </a:p>
          <a:p>
            <a:pPr algn="l"/>
            <a:r>
              <a:rPr lang="en-US" sz="2800" dirty="0">
                <a:solidFill>
                  <a:schemeClr val="accent1">
                    <a:lumMod val="50000"/>
                  </a:schemeClr>
                </a:solidFill>
              </a:rPr>
              <a:t>Communities Pollinator Officer</a:t>
            </a:r>
          </a:p>
          <a:p>
            <a:pPr algn="l"/>
            <a:r>
              <a:rPr lang="en-US" sz="2800" b="1" dirty="0">
                <a:solidFill>
                  <a:schemeClr val="accent1">
                    <a:lumMod val="50000"/>
                  </a:schemeClr>
                </a:solidFill>
              </a:rPr>
              <a:t>www.pollinators.ie </a:t>
            </a:r>
            <a:endParaRPr lang="en-IE" sz="2800" b="1" dirty="0">
              <a:solidFill>
                <a:schemeClr val="accent1">
                  <a:lumMod val="50000"/>
                </a:schemeClr>
              </a:solidFill>
            </a:endParaRPr>
          </a:p>
        </p:txBody>
      </p:sp>
      <p:sp>
        <p:nvSpPr>
          <p:cNvPr id="23" name="Freeform: Shape 22">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picture containing calendar&#10;&#10;Description automatically generated">
            <a:extLst>
              <a:ext uri="{FF2B5EF4-FFF2-40B4-BE49-F238E27FC236}">
                <a16:creationId xmlns:a16="http://schemas.microsoft.com/office/drawing/2014/main" id="{D0C3FCBF-C21E-414A-B6BF-C69FCFF8A4B5}"/>
              </a:ext>
            </a:extLst>
          </p:cNvPr>
          <p:cNvPicPr>
            <a:picLocks noChangeAspect="1"/>
          </p:cNvPicPr>
          <p:nvPr/>
        </p:nvPicPr>
        <p:blipFill rotWithShape="1">
          <a:blip r:embed="rId3">
            <a:extLst>
              <a:ext uri="{28A0092B-C50C-407E-A947-70E740481C1C}">
                <a14:useLocalDpi xmlns:a14="http://schemas.microsoft.com/office/drawing/2010/main" val="0"/>
              </a:ext>
            </a:extLst>
          </a:blip>
          <a:srcRect t="2426" r="-1" b="-1"/>
          <a:stretch/>
        </p:blipFill>
        <p:spPr>
          <a:xfrm>
            <a:off x="-1" y="9"/>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p:spPr>
      </p:pic>
      <p:pic>
        <p:nvPicPr>
          <p:cNvPr id="9" name="Picture 8">
            <a:extLst>
              <a:ext uri="{FF2B5EF4-FFF2-40B4-BE49-F238E27FC236}">
                <a16:creationId xmlns:a16="http://schemas.microsoft.com/office/drawing/2014/main" id="{4437A3C0-850F-4434-AE52-FC18420E338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537158" y="72889"/>
            <a:ext cx="1408209" cy="1055934"/>
          </a:xfrm>
          <a:prstGeom prst="rect">
            <a:avLst/>
          </a:prstGeom>
          <a:solidFill>
            <a:srgbClr val="EBD8EC"/>
          </a:solidFill>
        </p:spPr>
      </p:pic>
      <p:pic>
        <p:nvPicPr>
          <p:cNvPr id="28" name="Picture 27" descr="A picture containing calendar&#10;&#10;Description automatically generated">
            <a:extLst>
              <a:ext uri="{FF2B5EF4-FFF2-40B4-BE49-F238E27FC236}">
                <a16:creationId xmlns:a16="http://schemas.microsoft.com/office/drawing/2014/main" id="{AADE4EF7-AD12-4D23-AAA5-8425FC304A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spTree>
    <p:extLst>
      <p:ext uri="{BB962C8B-B14F-4D97-AF65-F5344CB8AC3E}">
        <p14:creationId xmlns:p14="http://schemas.microsoft.com/office/powerpoint/2010/main" val="61401763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BF4658F-FC6C-4603-AB25-7C6D1286BF32}"/>
              </a:ext>
            </a:extLst>
          </p:cNvPr>
          <p:cNvSpPr>
            <a:spLocks noGrp="1"/>
          </p:cNvSpPr>
          <p:nvPr>
            <p:ph type="title"/>
          </p:nvPr>
        </p:nvSpPr>
        <p:spPr>
          <a:xfrm>
            <a:off x="424070" y="595655"/>
            <a:ext cx="4505739" cy="1330839"/>
          </a:xfrm>
        </p:spPr>
        <p:txBody>
          <a:bodyPr>
            <a:normAutofit/>
          </a:bodyPr>
          <a:lstStyle/>
          <a:p>
            <a:r>
              <a:rPr lang="en-US" sz="3200" b="1" dirty="0">
                <a:latin typeface="+mn-lt"/>
              </a:rPr>
              <a:t>1. Don’t mow let it grow</a:t>
            </a:r>
            <a:endParaRPr lang="en-IE" sz="3200" b="1" dirty="0">
              <a:latin typeface="+mn-lt"/>
            </a:endParaRPr>
          </a:p>
        </p:txBody>
      </p:sp>
      <p:sp>
        <p:nvSpPr>
          <p:cNvPr id="3" name="Content Placeholder 2">
            <a:extLst>
              <a:ext uri="{FF2B5EF4-FFF2-40B4-BE49-F238E27FC236}">
                <a16:creationId xmlns:a16="http://schemas.microsoft.com/office/drawing/2014/main" id="{96166726-7EB5-46C9-AA26-0F7149C90648}"/>
              </a:ext>
            </a:extLst>
          </p:cNvPr>
          <p:cNvSpPr>
            <a:spLocks noGrp="1"/>
          </p:cNvSpPr>
          <p:nvPr>
            <p:ph idx="1"/>
          </p:nvPr>
        </p:nvSpPr>
        <p:spPr>
          <a:xfrm>
            <a:off x="397566" y="2088086"/>
            <a:ext cx="3878550" cy="4663898"/>
          </a:xfrm>
        </p:spPr>
        <p:txBody>
          <a:bodyPr>
            <a:normAutofit/>
          </a:bodyPr>
          <a:lstStyle/>
          <a:p>
            <a:r>
              <a:rPr lang="en-US" sz="2400" dirty="0"/>
              <a:t>Pollinators need species-rich grasslands.</a:t>
            </a:r>
          </a:p>
          <a:p>
            <a:r>
              <a:rPr lang="en-US" sz="2400" dirty="0"/>
              <a:t>Reducing mowing allows native wildflowers to return naturally over time. </a:t>
            </a:r>
          </a:p>
          <a:p>
            <a:r>
              <a:rPr lang="en-US" sz="2400" dirty="0"/>
              <a:t>Short-flowering meadow: </a:t>
            </a:r>
          </a:p>
          <a:p>
            <a:pPr lvl="1"/>
            <a:r>
              <a:rPr lang="en-US" sz="2000" dirty="0"/>
              <a:t>Cut every 6 weeks starting mid-April</a:t>
            </a:r>
          </a:p>
          <a:p>
            <a:r>
              <a:rPr lang="en-US" sz="2400" dirty="0"/>
              <a:t>Long-flowering meadow: </a:t>
            </a:r>
          </a:p>
          <a:p>
            <a:pPr lvl="1"/>
            <a:r>
              <a:rPr lang="en-US" sz="2000" dirty="0"/>
              <a:t>Cut once a year in September providing food and shelter. </a:t>
            </a:r>
          </a:p>
          <a:p>
            <a:pPr marL="457200" lvl="1" indent="0">
              <a:buNone/>
            </a:pPr>
            <a:endParaRPr lang="en-US" sz="2000" dirty="0"/>
          </a:p>
        </p:txBody>
      </p:sp>
      <p:pic>
        <p:nvPicPr>
          <p:cNvPr id="4" name="Picture 3">
            <a:extLst>
              <a:ext uri="{FF2B5EF4-FFF2-40B4-BE49-F238E27FC236}">
                <a16:creationId xmlns:a16="http://schemas.microsoft.com/office/drawing/2014/main" id="{7DEF4750-C7C0-4A87-A3B0-D6BF4E1CEF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A34A5C16-E7A5-4CA0-BF43-EC0C95A532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sp>
        <p:nvSpPr>
          <p:cNvPr id="7" name="TextBox 6">
            <a:extLst>
              <a:ext uri="{FF2B5EF4-FFF2-40B4-BE49-F238E27FC236}">
                <a16:creationId xmlns:a16="http://schemas.microsoft.com/office/drawing/2014/main" id="{568FB99A-EEE0-C7FD-E162-9F94825C4B4F}"/>
              </a:ext>
            </a:extLst>
          </p:cNvPr>
          <p:cNvSpPr txBox="1"/>
          <p:nvPr/>
        </p:nvSpPr>
        <p:spPr>
          <a:xfrm>
            <a:off x="6848272" y="6303524"/>
            <a:ext cx="4085617" cy="369332"/>
          </a:xfrm>
          <a:prstGeom prst="rect">
            <a:avLst/>
          </a:prstGeom>
          <a:noFill/>
        </p:spPr>
        <p:txBody>
          <a:bodyPr wrap="square" rtlCol="0">
            <a:spAutoFit/>
          </a:bodyPr>
          <a:lstStyle/>
          <a:p>
            <a:pPr algn="ctr"/>
            <a:r>
              <a:rPr lang="en-US" dirty="0"/>
              <a:t>Pic: Woodstown Residents Association </a:t>
            </a:r>
            <a:endParaRPr lang="en-IE" dirty="0"/>
          </a:p>
        </p:txBody>
      </p:sp>
      <p:pic>
        <p:nvPicPr>
          <p:cNvPr id="8" name="Picture 7">
            <a:extLst>
              <a:ext uri="{FF2B5EF4-FFF2-40B4-BE49-F238E27FC236}">
                <a16:creationId xmlns:a16="http://schemas.microsoft.com/office/drawing/2014/main" id="{00B51C93-0531-FDEC-2B62-42D97C1570B6}"/>
              </a:ext>
            </a:extLst>
          </p:cNvPr>
          <p:cNvPicPr>
            <a:picLocks noChangeAspect="1"/>
          </p:cNvPicPr>
          <p:nvPr/>
        </p:nvPicPr>
        <p:blipFill>
          <a:blip r:embed="rId5"/>
          <a:stretch>
            <a:fillRect/>
          </a:stretch>
        </p:blipFill>
        <p:spPr>
          <a:xfrm>
            <a:off x="5653438" y="1522296"/>
            <a:ext cx="6381750" cy="4619625"/>
          </a:xfrm>
          <a:prstGeom prst="rect">
            <a:avLst/>
          </a:prstGeom>
        </p:spPr>
      </p:pic>
    </p:spTree>
    <p:extLst>
      <p:ext uri="{BB962C8B-B14F-4D97-AF65-F5344CB8AC3E}">
        <p14:creationId xmlns:p14="http://schemas.microsoft.com/office/powerpoint/2010/main" val="2911192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7DEF4750-C7C0-4A87-A3B0-D6BF4E1CEF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A34A5C16-E7A5-4CA0-BF43-EC0C95A532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sp>
        <p:nvSpPr>
          <p:cNvPr id="8" name="Title 7">
            <a:extLst>
              <a:ext uri="{FF2B5EF4-FFF2-40B4-BE49-F238E27FC236}">
                <a16:creationId xmlns:a16="http://schemas.microsoft.com/office/drawing/2014/main" id="{CC678F7D-409A-4D2C-B91F-13FD389A5E8B}"/>
              </a:ext>
            </a:extLst>
          </p:cNvPr>
          <p:cNvSpPr>
            <a:spLocks noGrp="1"/>
          </p:cNvSpPr>
          <p:nvPr>
            <p:ph type="title"/>
          </p:nvPr>
        </p:nvSpPr>
        <p:spPr/>
        <p:txBody>
          <a:bodyPr/>
          <a:lstStyle/>
          <a:p>
            <a:endParaRPr lang="en-IE" dirty="0"/>
          </a:p>
        </p:txBody>
      </p:sp>
      <p:pic>
        <p:nvPicPr>
          <p:cNvPr id="3" name="Picture 2">
            <a:extLst>
              <a:ext uri="{FF2B5EF4-FFF2-40B4-BE49-F238E27FC236}">
                <a16:creationId xmlns:a16="http://schemas.microsoft.com/office/drawing/2014/main" id="{AB0D98A4-13B0-6782-5408-C44E9FCE76D0}"/>
              </a:ext>
            </a:extLst>
          </p:cNvPr>
          <p:cNvPicPr>
            <a:picLocks noChangeAspect="1"/>
          </p:cNvPicPr>
          <p:nvPr/>
        </p:nvPicPr>
        <p:blipFill>
          <a:blip r:embed="rId5"/>
          <a:stretch>
            <a:fillRect/>
          </a:stretch>
        </p:blipFill>
        <p:spPr>
          <a:xfrm rot="16200000">
            <a:off x="-562977" y="1560048"/>
            <a:ext cx="6350450" cy="3960607"/>
          </a:xfrm>
          <a:prstGeom prst="rect">
            <a:avLst/>
          </a:prstGeom>
        </p:spPr>
      </p:pic>
      <p:pic>
        <p:nvPicPr>
          <p:cNvPr id="6" name="Picture 5">
            <a:extLst>
              <a:ext uri="{FF2B5EF4-FFF2-40B4-BE49-F238E27FC236}">
                <a16:creationId xmlns:a16="http://schemas.microsoft.com/office/drawing/2014/main" id="{FE57469B-A15F-25F2-7DA8-6753AD74905F}"/>
              </a:ext>
            </a:extLst>
          </p:cNvPr>
          <p:cNvPicPr>
            <a:picLocks noChangeAspect="1"/>
          </p:cNvPicPr>
          <p:nvPr/>
        </p:nvPicPr>
        <p:blipFill>
          <a:blip r:embed="rId6"/>
          <a:stretch>
            <a:fillRect/>
          </a:stretch>
        </p:blipFill>
        <p:spPr>
          <a:xfrm rot="16200000">
            <a:off x="4552491" y="647038"/>
            <a:ext cx="4762852" cy="4199025"/>
          </a:xfrm>
          <a:prstGeom prst="rect">
            <a:avLst/>
          </a:prstGeom>
        </p:spPr>
      </p:pic>
      <p:pic>
        <p:nvPicPr>
          <p:cNvPr id="9" name="Picture 8">
            <a:extLst>
              <a:ext uri="{FF2B5EF4-FFF2-40B4-BE49-F238E27FC236}">
                <a16:creationId xmlns:a16="http://schemas.microsoft.com/office/drawing/2014/main" id="{61A30EA8-637D-94B5-B9B5-523F00924BC2}"/>
              </a:ext>
            </a:extLst>
          </p:cNvPr>
          <p:cNvPicPr>
            <a:picLocks noChangeAspect="1"/>
          </p:cNvPicPr>
          <p:nvPr/>
        </p:nvPicPr>
        <p:blipFill>
          <a:blip r:embed="rId7"/>
          <a:stretch>
            <a:fillRect/>
          </a:stretch>
        </p:blipFill>
        <p:spPr>
          <a:xfrm rot="16200000">
            <a:off x="7613504" y="2105952"/>
            <a:ext cx="5251403" cy="3707233"/>
          </a:xfrm>
          <a:prstGeom prst="rect">
            <a:avLst/>
          </a:prstGeom>
        </p:spPr>
      </p:pic>
    </p:spTree>
    <p:extLst>
      <p:ext uri="{BB962C8B-B14F-4D97-AF65-F5344CB8AC3E}">
        <p14:creationId xmlns:p14="http://schemas.microsoft.com/office/powerpoint/2010/main" val="132842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7DEF4750-C7C0-4A87-A3B0-D6BF4E1CEF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A34A5C16-E7A5-4CA0-BF43-EC0C95A532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sp>
        <p:nvSpPr>
          <p:cNvPr id="8" name="Title 7">
            <a:extLst>
              <a:ext uri="{FF2B5EF4-FFF2-40B4-BE49-F238E27FC236}">
                <a16:creationId xmlns:a16="http://schemas.microsoft.com/office/drawing/2014/main" id="{CC678F7D-409A-4D2C-B91F-13FD389A5E8B}"/>
              </a:ext>
            </a:extLst>
          </p:cNvPr>
          <p:cNvSpPr>
            <a:spLocks noGrp="1"/>
          </p:cNvSpPr>
          <p:nvPr>
            <p:ph type="title"/>
          </p:nvPr>
        </p:nvSpPr>
        <p:spPr/>
        <p:txBody>
          <a:bodyPr/>
          <a:lstStyle/>
          <a:p>
            <a:endParaRPr lang="en-IE" dirty="0"/>
          </a:p>
        </p:txBody>
      </p:sp>
      <p:pic>
        <p:nvPicPr>
          <p:cNvPr id="11" name="Picture 10">
            <a:extLst>
              <a:ext uri="{FF2B5EF4-FFF2-40B4-BE49-F238E27FC236}">
                <a16:creationId xmlns:a16="http://schemas.microsoft.com/office/drawing/2014/main" id="{14A116FA-BC2B-06E7-FA89-AD73CA4ACB93}"/>
              </a:ext>
            </a:extLst>
          </p:cNvPr>
          <p:cNvPicPr>
            <a:picLocks noChangeAspect="1"/>
          </p:cNvPicPr>
          <p:nvPr/>
        </p:nvPicPr>
        <p:blipFill rotWithShape="1">
          <a:blip r:embed="rId5"/>
          <a:srcRect l="1872"/>
          <a:stretch/>
        </p:blipFill>
        <p:spPr>
          <a:xfrm>
            <a:off x="952286" y="443556"/>
            <a:ext cx="4184738" cy="5997615"/>
          </a:xfrm>
          <a:prstGeom prst="rect">
            <a:avLst/>
          </a:prstGeom>
        </p:spPr>
      </p:pic>
      <p:pic>
        <p:nvPicPr>
          <p:cNvPr id="14" name="Picture 13">
            <a:extLst>
              <a:ext uri="{FF2B5EF4-FFF2-40B4-BE49-F238E27FC236}">
                <a16:creationId xmlns:a16="http://schemas.microsoft.com/office/drawing/2014/main" id="{21DD5E7B-FB03-9111-19FD-D830C07D3E89}"/>
              </a:ext>
            </a:extLst>
          </p:cNvPr>
          <p:cNvPicPr>
            <a:picLocks noChangeAspect="1"/>
          </p:cNvPicPr>
          <p:nvPr/>
        </p:nvPicPr>
        <p:blipFill>
          <a:blip r:embed="rId6"/>
          <a:stretch>
            <a:fillRect/>
          </a:stretch>
        </p:blipFill>
        <p:spPr>
          <a:xfrm rot="16200000">
            <a:off x="5620794" y="1291438"/>
            <a:ext cx="6020578" cy="4278888"/>
          </a:xfrm>
          <a:prstGeom prst="rect">
            <a:avLst/>
          </a:prstGeom>
        </p:spPr>
      </p:pic>
    </p:spTree>
    <p:extLst>
      <p:ext uri="{BB962C8B-B14F-4D97-AF65-F5344CB8AC3E}">
        <p14:creationId xmlns:p14="http://schemas.microsoft.com/office/powerpoint/2010/main" val="2443347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7DEF4750-C7C0-4A87-A3B0-D6BF4E1CEF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A34A5C16-E7A5-4CA0-BF43-EC0C95A532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sp>
        <p:nvSpPr>
          <p:cNvPr id="8" name="Title 7">
            <a:extLst>
              <a:ext uri="{FF2B5EF4-FFF2-40B4-BE49-F238E27FC236}">
                <a16:creationId xmlns:a16="http://schemas.microsoft.com/office/drawing/2014/main" id="{CC678F7D-409A-4D2C-B91F-13FD389A5E8B}"/>
              </a:ext>
            </a:extLst>
          </p:cNvPr>
          <p:cNvSpPr>
            <a:spLocks noGrp="1"/>
          </p:cNvSpPr>
          <p:nvPr>
            <p:ph type="title"/>
          </p:nvPr>
        </p:nvSpPr>
        <p:spPr/>
        <p:txBody>
          <a:bodyPr/>
          <a:lstStyle/>
          <a:p>
            <a:endParaRPr lang="en-IE" dirty="0"/>
          </a:p>
        </p:txBody>
      </p:sp>
      <p:pic>
        <p:nvPicPr>
          <p:cNvPr id="2" name="Picture 1" descr="A close-up of a poster&#10;&#10;Description automatically generated">
            <a:extLst>
              <a:ext uri="{FF2B5EF4-FFF2-40B4-BE49-F238E27FC236}">
                <a16:creationId xmlns:a16="http://schemas.microsoft.com/office/drawing/2014/main" id="{5B88C73B-B5F2-6293-784B-2A07B9DE39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930" y="385107"/>
            <a:ext cx="4374459" cy="6224988"/>
          </a:xfrm>
          <a:prstGeom prst="rect">
            <a:avLst/>
          </a:prstGeom>
        </p:spPr>
      </p:pic>
      <p:pic>
        <p:nvPicPr>
          <p:cNvPr id="5" name="Picture 4" descr="A poster with text and images&#10;&#10;Description automatically generated">
            <a:extLst>
              <a:ext uri="{FF2B5EF4-FFF2-40B4-BE49-F238E27FC236}">
                <a16:creationId xmlns:a16="http://schemas.microsoft.com/office/drawing/2014/main" id="{8C2AD458-10B0-6592-10D4-CEBE6B7855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30972" y="385107"/>
            <a:ext cx="4457791" cy="6224988"/>
          </a:xfrm>
          <a:prstGeom prst="rect">
            <a:avLst/>
          </a:prstGeom>
        </p:spPr>
      </p:pic>
    </p:spTree>
    <p:extLst>
      <p:ext uri="{BB962C8B-B14F-4D97-AF65-F5344CB8AC3E}">
        <p14:creationId xmlns:p14="http://schemas.microsoft.com/office/powerpoint/2010/main" val="3899331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BF4658F-FC6C-4603-AB25-7C6D1286BF32}"/>
              </a:ext>
            </a:extLst>
          </p:cNvPr>
          <p:cNvSpPr>
            <a:spLocks noGrp="1"/>
          </p:cNvSpPr>
          <p:nvPr>
            <p:ph type="title"/>
          </p:nvPr>
        </p:nvSpPr>
        <p:spPr>
          <a:xfrm>
            <a:off x="424069" y="595655"/>
            <a:ext cx="4638261" cy="1330839"/>
          </a:xfrm>
        </p:spPr>
        <p:txBody>
          <a:bodyPr>
            <a:normAutofit/>
          </a:bodyPr>
          <a:lstStyle/>
          <a:p>
            <a:r>
              <a:rPr lang="en-US" sz="3600" b="1" dirty="0">
                <a:latin typeface="+mn-lt"/>
              </a:rPr>
              <a:t>2. Protect and create native hedgerow</a:t>
            </a:r>
            <a:endParaRPr lang="en-IE" sz="3600" b="1" dirty="0">
              <a:latin typeface="+mn-lt"/>
            </a:endParaRPr>
          </a:p>
        </p:txBody>
      </p:sp>
      <p:sp>
        <p:nvSpPr>
          <p:cNvPr id="3" name="Content Placeholder 2">
            <a:extLst>
              <a:ext uri="{FF2B5EF4-FFF2-40B4-BE49-F238E27FC236}">
                <a16:creationId xmlns:a16="http://schemas.microsoft.com/office/drawing/2014/main" id="{96166726-7EB5-46C9-AA26-0F7149C90648}"/>
              </a:ext>
            </a:extLst>
          </p:cNvPr>
          <p:cNvSpPr>
            <a:spLocks noGrp="1"/>
          </p:cNvSpPr>
          <p:nvPr>
            <p:ph idx="1"/>
          </p:nvPr>
        </p:nvSpPr>
        <p:spPr>
          <a:xfrm>
            <a:off x="397566" y="2088086"/>
            <a:ext cx="3878550" cy="4663898"/>
          </a:xfrm>
        </p:spPr>
        <p:txBody>
          <a:bodyPr>
            <a:normAutofit/>
          </a:bodyPr>
          <a:lstStyle/>
          <a:p>
            <a:r>
              <a:rPr lang="en-US" sz="2400" dirty="0"/>
              <a:t>Native hedgerow such as Hawthorn and Blackthorn flower in spring, providing important food for pollinators emerging from hibernation. </a:t>
            </a:r>
          </a:p>
          <a:p>
            <a:r>
              <a:rPr lang="en-US" sz="2400" dirty="0"/>
              <a:t>Flowers grow on older wood, so avoid cutting annually </a:t>
            </a:r>
          </a:p>
          <a:p>
            <a:r>
              <a:rPr lang="en-US" sz="2400" dirty="0"/>
              <a:t>Cut on a three-year rotation in a natural A shape</a:t>
            </a:r>
          </a:p>
        </p:txBody>
      </p:sp>
      <p:pic>
        <p:nvPicPr>
          <p:cNvPr id="4" name="Picture 3">
            <a:extLst>
              <a:ext uri="{FF2B5EF4-FFF2-40B4-BE49-F238E27FC236}">
                <a16:creationId xmlns:a16="http://schemas.microsoft.com/office/drawing/2014/main" id="{7DEF4750-C7C0-4A87-A3B0-D6BF4E1CEF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A34A5C16-E7A5-4CA0-BF43-EC0C95A532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pic>
        <p:nvPicPr>
          <p:cNvPr id="2050" name="Picture 2">
            <a:extLst>
              <a:ext uri="{FF2B5EF4-FFF2-40B4-BE49-F238E27FC236}">
                <a16:creationId xmlns:a16="http://schemas.microsoft.com/office/drawing/2014/main" id="{B9A0FCB6-7240-4370-8B42-52B1F0B5F5B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2948" b="8685"/>
          <a:stretch/>
        </p:blipFill>
        <p:spPr bwMode="auto">
          <a:xfrm>
            <a:off x="6947323" y="1727713"/>
            <a:ext cx="4279756" cy="447330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BFA07E05-8C94-408C-9492-9098BADB71C8}"/>
              </a:ext>
            </a:extLst>
          </p:cNvPr>
          <p:cNvSpPr txBox="1"/>
          <p:nvPr/>
        </p:nvSpPr>
        <p:spPr>
          <a:xfrm>
            <a:off x="6947323" y="6236872"/>
            <a:ext cx="4279756" cy="584775"/>
          </a:xfrm>
          <a:prstGeom prst="rect">
            <a:avLst/>
          </a:prstGeom>
          <a:noFill/>
        </p:spPr>
        <p:txBody>
          <a:bodyPr wrap="square" rtlCol="0">
            <a:spAutoFit/>
          </a:bodyPr>
          <a:lstStyle/>
          <a:p>
            <a:pPr algn="ctr"/>
            <a:r>
              <a:rPr lang="en-US" sz="1600" dirty="0"/>
              <a:t>Common Carder Bee on Blackthorn Pic: </a:t>
            </a:r>
            <a:r>
              <a:rPr lang="en-US" sz="1600" dirty="0" err="1"/>
              <a:t>Lill</a:t>
            </a:r>
            <a:r>
              <a:rPr lang="en-US" sz="1600" dirty="0"/>
              <a:t> Dunne</a:t>
            </a:r>
            <a:endParaRPr lang="en-IE" sz="1600" dirty="0"/>
          </a:p>
        </p:txBody>
      </p:sp>
      <p:pic>
        <p:nvPicPr>
          <p:cNvPr id="5" name="Picture 4">
            <a:extLst>
              <a:ext uri="{FF2B5EF4-FFF2-40B4-BE49-F238E27FC236}">
                <a16:creationId xmlns:a16="http://schemas.microsoft.com/office/drawing/2014/main" id="{57E7561B-1C7A-20C1-B233-63F7CA1EED51}"/>
              </a:ext>
            </a:extLst>
          </p:cNvPr>
          <p:cNvPicPr>
            <a:picLocks noChangeAspect="1"/>
          </p:cNvPicPr>
          <p:nvPr/>
        </p:nvPicPr>
        <p:blipFill>
          <a:blip r:embed="rId6"/>
          <a:stretch>
            <a:fillRect/>
          </a:stretch>
        </p:blipFill>
        <p:spPr>
          <a:xfrm>
            <a:off x="4929809" y="3499554"/>
            <a:ext cx="2200538" cy="3114321"/>
          </a:xfrm>
          <a:prstGeom prst="rect">
            <a:avLst/>
          </a:prstGeom>
        </p:spPr>
      </p:pic>
      <p:pic>
        <p:nvPicPr>
          <p:cNvPr id="7" name="Picture 6">
            <a:extLst>
              <a:ext uri="{FF2B5EF4-FFF2-40B4-BE49-F238E27FC236}">
                <a16:creationId xmlns:a16="http://schemas.microsoft.com/office/drawing/2014/main" id="{87BFF2B2-20E8-AA3A-B0D2-E06842E2529E}"/>
              </a:ext>
            </a:extLst>
          </p:cNvPr>
          <p:cNvPicPr>
            <a:picLocks noChangeAspect="1"/>
          </p:cNvPicPr>
          <p:nvPr/>
        </p:nvPicPr>
        <p:blipFill>
          <a:blip r:embed="rId7"/>
          <a:stretch>
            <a:fillRect/>
          </a:stretch>
        </p:blipFill>
        <p:spPr>
          <a:xfrm rot="16200000">
            <a:off x="6441474" y="2036039"/>
            <a:ext cx="5622850" cy="3948364"/>
          </a:xfrm>
          <a:prstGeom prst="rect">
            <a:avLst/>
          </a:prstGeom>
        </p:spPr>
      </p:pic>
    </p:spTree>
    <p:extLst>
      <p:ext uri="{BB962C8B-B14F-4D97-AF65-F5344CB8AC3E}">
        <p14:creationId xmlns:p14="http://schemas.microsoft.com/office/powerpoint/2010/main" val="429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BF4658F-FC6C-4603-AB25-7C6D1286BF32}"/>
              </a:ext>
            </a:extLst>
          </p:cNvPr>
          <p:cNvSpPr>
            <a:spLocks noGrp="1"/>
          </p:cNvSpPr>
          <p:nvPr>
            <p:ph type="title"/>
          </p:nvPr>
        </p:nvSpPr>
        <p:spPr>
          <a:xfrm>
            <a:off x="424069" y="595655"/>
            <a:ext cx="4638261" cy="1330839"/>
          </a:xfrm>
        </p:spPr>
        <p:txBody>
          <a:bodyPr>
            <a:normAutofit/>
          </a:bodyPr>
          <a:lstStyle/>
          <a:p>
            <a:r>
              <a:rPr lang="en-US" sz="3600" b="1" dirty="0">
                <a:latin typeface="+mn-lt"/>
              </a:rPr>
              <a:t>Examples</a:t>
            </a:r>
            <a:endParaRPr lang="en-IE" sz="3600" b="1" dirty="0">
              <a:latin typeface="+mn-lt"/>
            </a:endParaRPr>
          </a:p>
        </p:txBody>
      </p:sp>
      <p:sp>
        <p:nvSpPr>
          <p:cNvPr id="3" name="Content Placeholder 2">
            <a:extLst>
              <a:ext uri="{FF2B5EF4-FFF2-40B4-BE49-F238E27FC236}">
                <a16:creationId xmlns:a16="http://schemas.microsoft.com/office/drawing/2014/main" id="{96166726-7EB5-46C9-AA26-0F7149C90648}"/>
              </a:ext>
            </a:extLst>
          </p:cNvPr>
          <p:cNvSpPr>
            <a:spLocks noGrp="1"/>
          </p:cNvSpPr>
          <p:nvPr>
            <p:ph idx="1"/>
          </p:nvPr>
        </p:nvSpPr>
        <p:spPr>
          <a:xfrm>
            <a:off x="397566" y="2088086"/>
            <a:ext cx="3878550" cy="4663898"/>
          </a:xfrm>
        </p:spPr>
        <p:txBody>
          <a:bodyPr>
            <a:normAutofit lnSpcReduction="10000"/>
          </a:bodyPr>
          <a:lstStyle/>
          <a:p>
            <a:r>
              <a:rPr lang="en-US" sz="2600" b="1" dirty="0"/>
              <a:t>Woodstown, Dublin</a:t>
            </a:r>
          </a:p>
          <a:p>
            <a:pPr lvl="1"/>
            <a:r>
              <a:rPr lang="en-US" dirty="0"/>
              <a:t>Planted new hedgerow along M50 linking with existing hedgerows to create a wildlife corridor </a:t>
            </a:r>
            <a:r>
              <a:rPr lang="en-IE" dirty="0"/>
              <a:t>from the Dublin hills down to the motorway</a:t>
            </a:r>
          </a:p>
          <a:p>
            <a:r>
              <a:rPr lang="en-US" b="1" dirty="0"/>
              <a:t>Julianstown Community Gardens</a:t>
            </a:r>
          </a:p>
          <a:p>
            <a:pPr lvl="1"/>
            <a:r>
              <a:rPr lang="en-US" dirty="0"/>
              <a:t>Replaced fence with native hedgerow during council works</a:t>
            </a:r>
          </a:p>
          <a:p>
            <a:pPr lvl="1"/>
            <a:endParaRPr lang="en-IE" dirty="0"/>
          </a:p>
        </p:txBody>
      </p:sp>
      <p:pic>
        <p:nvPicPr>
          <p:cNvPr id="4" name="Picture 3">
            <a:extLst>
              <a:ext uri="{FF2B5EF4-FFF2-40B4-BE49-F238E27FC236}">
                <a16:creationId xmlns:a16="http://schemas.microsoft.com/office/drawing/2014/main" id="{7DEF4750-C7C0-4A87-A3B0-D6BF4E1CEF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A34A5C16-E7A5-4CA0-BF43-EC0C95A532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pic>
        <p:nvPicPr>
          <p:cNvPr id="5" name="Picture 4">
            <a:extLst>
              <a:ext uri="{FF2B5EF4-FFF2-40B4-BE49-F238E27FC236}">
                <a16:creationId xmlns:a16="http://schemas.microsoft.com/office/drawing/2014/main" id="{2C53AF14-60DF-23FC-9CE6-7EDD54E7B66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669731" y="1453888"/>
            <a:ext cx="3878549" cy="5167384"/>
          </a:xfrm>
          <a:prstGeom prst="rect">
            <a:avLst/>
          </a:prstGeom>
          <a:noFill/>
        </p:spPr>
      </p:pic>
    </p:spTree>
    <p:extLst>
      <p:ext uri="{BB962C8B-B14F-4D97-AF65-F5344CB8AC3E}">
        <p14:creationId xmlns:p14="http://schemas.microsoft.com/office/powerpoint/2010/main" val="30731172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BF4658F-FC6C-4603-AB25-7C6D1286BF32}"/>
              </a:ext>
            </a:extLst>
          </p:cNvPr>
          <p:cNvSpPr>
            <a:spLocks noGrp="1"/>
          </p:cNvSpPr>
          <p:nvPr>
            <p:ph type="title"/>
          </p:nvPr>
        </p:nvSpPr>
        <p:spPr>
          <a:xfrm>
            <a:off x="424069" y="595655"/>
            <a:ext cx="4532243" cy="1330839"/>
          </a:xfrm>
        </p:spPr>
        <p:txBody>
          <a:bodyPr>
            <a:normAutofit/>
          </a:bodyPr>
          <a:lstStyle/>
          <a:p>
            <a:r>
              <a:rPr lang="en-US" sz="3200" b="1" dirty="0">
                <a:latin typeface="+mn-lt"/>
              </a:rPr>
              <a:t>3. Plant pollinator-friendly trees</a:t>
            </a:r>
            <a:endParaRPr lang="en-IE" sz="3200" b="1" dirty="0">
              <a:latin typeface="+mn-lt"/>
            </a:endParaRPr>
          </a:p>
        </p:txBody>
      </p:sp>
      <p:sp>
        <p:nvSpPr>
          <p:cNvPr id="3" name="Content Placeholder 2">
            <a:extLst>
              <a:ext uri="{FF2B5EF4-FFF2-40B4-BE49-F238E27FC236}">
                <a16:creationId xmlns:a16="http://schemas.microsoft.com/office/drawing/2014/main" id="{96166726-7EB5-46C9-AA26-0F7149C90648}"/>
              </a:ext>
            </a:extLst>
          </p:cNvPr>
          <p:cNvSpPr>
            <a:spLocks noGrp="1"/>
          </p:cNvSpPr>
          <p:nvPr>
            <p:ph idx="1"/>
          </p:nvPr>
        </p:nvSpPr>
        <p:spPr>
          <a:xfrm>
            <a:off x="397566" y="2088086"/>
            <a:ext cx="3878550" cy="4663898"/>
          </a:xfrm>
        </p:spPr>
        <p:txBody>
          <a:bodyPr>
            <a:normAutofit lnSpcReduction="10000"/>
          </a:bodyPr>
          <a:lstStyle/>
          <a:p>
            <a:r>
              <a:rPr lang="en-US" sz="2400" dirty="0"/>
              <a:t>Native trees and shrubs such as Willow, Rowan, Crab Apple and Holly support huge numbers of pollinators.</a:t>
            </a:r>
          </a:p>
          <a:p>
            <a:r>
              <a:rPr lang="en-US" sz="2400" dirty="0"/>
              <a:t>Right tree (native, local provenance)</a:t>
            </a:r>
          </a:p>
          <a:p>
            <a:r>
              <a:rPr lang="en-US" sz="2400" dirty="0"/>
              <a:t>Right space (what will happen to tree in the future?)</a:t>
            </a:r>
          </a:p>
          <a:p>
            <a:r>
              <a:rPr lang="en-US" sz="2400" dirty="0"/>
              <a:t>Right place (avoid habitats already valuable for biodiversity)</a:t>
            </a:r>
          </a:p>
        </p:txBody>
      </p:sp>
      <p:pic>
        <p:nvPicPr>
          <p:cNvPr id="4" name="Picture 3">
            <a:extLst>
              <a:ext uri="{FF2B5EF4-FFF2-40B4-BE49-F238E27FC236}">
                <a16:creationId xmlns:a16="http://schemas.microsoft.com/office/drawing/2014/main" id="{7DEF4750-C7C0-4A87-A3B0-D6BF4E1CEF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A34A5C16-E7A5-4CA0-BF43-EC0C95A532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pic>
        <p:nvPicPr>
          <p:cNvPr id="3074" name="Picture 2">
            <a:extLst>
              <a:ext uri="{FF2B5EF4-FFF2-40B4-BE49-F238E27FC236}">
                <a16:creationId xmlns:a16="http://schemas.microsoft.com/office/drawing/2014/main" id="{4AF95B46-3448-4F38-827C-84A237CD2D0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 b="17749"/>
          <a:stretch/>
        </p:blipFill>
        <p:spPr bwMode="auto">
          <a:xfrm>
            <a:off x="7161495" y="1620175"/>
            <a:ext cx="3851413" cy="423728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EE363748-820C-49B4-AA8E-3CD629DF5FB9}"/>
              </a:ext>
            </a:extLst>
          </p:cNvPr>
          <p:cNvSpPr txBox="1"/>
          <p:nvPr/>
        </p:nvSpPr>
        <p:spPr>
          <a:xfrm>
            <a:off x="6947324" y="6010261"/>
            <a:ext cx="4279756" cy="338554"/>
          </a:xfrm>
          <a:prstGeom prst="rect">
            <a:avLst/>
          </a:prstGeom>
          <a:noFill/>
        </p:spPr>
        <p:txBody>
          <a:bodyPr wrap="square" rtlCol="0">
            <a:spAutoFit/>
          </a:bodyPr>
          <a:lstStyle/>
          <a:p>
            <a:pPr algn="ctr"/>
            <a:r>
              <a:rPr lang="en-US" sz="1600" dirty="0"/>
              <a:t>Bumblebee and a willow flower</a:t>
            </a:r>
            <a:endParaRPr lang="en-IE" sz="1600" dirty="0"/>
          </a:p>
        </p:txBody>
      </p:sp>
      <p:pic>
        <p:nvPicPr>
          <p:cNvPr id="6" name="Picture 5">
            <a:extLst>
              <a:ext uri="{FF2B5EF4-FFF2-40B4-BE49-F238E27FC236}">
                <a16:creationId xmlns:a16="http://schemas.microsoft.com/office/drawing/2014/main" id="{4E03FAA1-9A33-0033-4ED6-275E3D52821D}"/>
              </a:ext>
            </a:extLst>
          </p:cNvPr>
          <p:cNvPicPr>
            <a:picLocks noChangeAspect="1"/>
          </p:cNvPicPr>
          <p:nvPr/>
        </p:nvPicPr>
        <p:blipFill rotWithShape="1">
          <a:blip r:embed="rId6"/>
          <a:srcRect l="8410"/>
          <a:stretch/>
        </p:blipFill>
        <p:spPr>
          <a:xfrm rot="16200000">
            <a:off x="5592752" y="1117455"/>
            <a:ext cx="6414177" cy="4623090"/>
          </a:xfrm>
          <a:prstGeom prst="rect">
            <a:avLst/>
          </a:prstGeom>
        </p:spPr>
      </p:pic>
    </p:spTree>
    <p:extLst>
      <p:ext uri="{BB962C8B-B14F-4D97-AF65-F5344CB8AC3E}">
        <p14:creationId xmlns:p14="http://schemas.microsoft.com/office/powerpoint/2010/main" val="3783997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BF4658F-FC6C-4603-AB25-7C6D1286BF32}"/>
              </a:ext>
            </a:extLst>
          </p:cNvPr>
          <p:cNvSpPr>
            <a:spLocks noGrp="1"/>
          </p:cNvSpPr>
          <p:nvPr>
            <p:ph type="title"/>
          </p:nvPr>
        </p:nvSpPr>
        <p:spPr>
          <a:xfrm>
            <a:off x="424069" y="65567"/>
            <a:ext cx="4532243" cy="1330839"/>
          </a:xfrm>
        </p:spPr>
        <p:txBody>
          <a:bodyPr>
            <a:normAutofit/>
          </a:bodyPr>
          <a:lstStyle/>
          <a:p>
            <a:r>
              <a:rPr lang="en-US" sz="3200" b="1" dirty="0">
                <a:latin typeface="+mn-lt"/>
              </a:rPr>
              <a:t>Examples</a:t>
            </a:r>
            <a:endParaRPr lang="en-IE" sz="3200" b="1" dirty="0">
              <a:latin typeface="+mn-lt"/>
            </a:endParaRPr>
          </a:p>
        </p:txBody>
      </p:sp>
      <p:sp>
        <p:nvSpPr>
          <p:cNvPr id="3" name="Content Placeholder 2">
            <a:extLst>
              <a:ext uri="{FF2B5EF4-FFF2-40B4-BE49-F238E27FC236}">
                <a16:creationId xmlns:a16="http://schemas.microsoft.com/office/drawing/2014/main" id="{96166726-7EB5-46C9-AA26-0F7149C90648}"/>
              </a:ext>
            </a:extLst>
          </p:cNvPr>
          <p:cNvSpPr>
            <a:spLocks noGrp="1"/>
          </p:cNvSpPr>
          <p:nvPr>
            <p:ph idx="1"/>
          </p:nvPr>
        </p:nvSpPr>
        <p:spPr>
          <a:xfrm>
            <a:off x="124856" y="1461973"/>
            <a:ext cx="4532242" cy="5262223"/>
          </a:xfrm>
        </p:spPr>
        <p:txBody>
          <a:bodyPr>
            <a:normAutofit/>
          </a:bodyPr>
          <a:lstStyle/>
          <a:p>
            <a:r>
              <a:rPr lang="en-US" sz="2600" b="1" dirty="0"/>
              <a:t>Monaghan</a:t>
            </a:r>
          </a:p>
          <a:p>
            <a:pPr lvl="1"/>
            <a:r>
              <a:rPr lang="en-US" sz="2600" dirty="0"/>
              <a:t>Dispersed urban orchard mapping project</a:t>
            </a:r>
          </a:p>
          <a:p>
            <a:r>
              <a:rPr lang="en-IE" sz="2600" b="1" dirty="0"/>
              <a:t>Rathgar Parish Biodiversity Garden</a:t>
            </a:r>
          </a:p>
          <a:p>
            <a:pPr lvl="1"/>
            <a:r>
              <a:rPr lang="en-IE" sz="2600" dirty="0"/>
              <a:t>Planted trees with help of Pocket Forests</a:t>
            </a:r>
          </a:p>
          <a:p>
            <a:pPr marL="0" indent="0">
              <a:buNone/>
            </a:pPr>
            <a:endParaRPr lang="en-US" dirty="0"/>
          </a:p>
        </p:txBody>
      </p:sp>
      <p:pic>
        <p:nvPicPr>
          <p:cNvPr id="4" name="Picture 3">
            <a:extLst>
              <a:ext uri="{FF2B5EF4-FFF2-40B4-BE49-F238E27FC236}">
                <a16:creationId xmlns:a16="http://schemas.microsoft.com/office/drawing/2014/main" id="{7DEF4750-C7C0-4A87-A3B0-D6BF4E1CEF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A34A5C16-E7A5-4CA0-BF43-EC0C95A532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sp>
        <p:nvSpPr>
          <p:cNvPr id="13" name="TextBox 12">
            <a:extLst>
              <a:ext uri="{FF2B5EF4-FFF2-40B4-BE49-F238E27FC236}">
                <a16:creationId xmlns:a16="http://schemas.microsoft.com/office/drawing/2014/main" id="{C321197D-2A36-48F9-85E5-A5C37A98F66B}"/>
              </a:ext>
            </a:extLst>
          </p:cNvPr>
          <p:cNvSpPr txBox="1"/>
          <p:nvPr/>
        </p:nvSpPr>
        <p:spPr>
          <a:xfrm>
            <a:off x="6385972" y="5592188"/>
            <a:ext cx="4279756" cy="338554"/>
          </a:xfrm>
          <a:prstGeom prst="rect">
            <a:avLst/>
          </a:prstGeom>
          <a:noFill/>
        </p:spPr>
        <p:txBody>
          <a:bodyPr wrap="square" rtlCol="0">
            <a:spAutoFit/>
          </a:bodyPr>
          <a:lstStyle/>
          <a:p>
            <a:pPr algn="ctr"/>
            <a:r>
              <a:rPr lang="en-US" sz="1600" dirty="0"/>
              <a:t>Dispersed urban orchards in Monaghan</a:t>
            </a:r>
            <a:endParaRPr lang="en-IE" sz="1600" dirty="0"/>
          </a:p>
        </p:txBody>
      </p:sp>
      <p:pic>
        <p:nvPicPr>
          <p:cNvPr id="2052" name="Picture 4">
            <a:extLst>
              <a:ext uri="{FF2B5EF4-FFF2-40B4-BE49-F238E27FC236}">
                <a16:creationId xmlns:a16="http://schemas.microsoft.com/office/drawing/2014/main" id="{AC522D91-F6E3-C467-6E69-910A887B1D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7152" y="1774089"/>
            <a:ext cx="4737316" cy="3729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02849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BF4658F-FC6C-4603-AB25-7C6D1286BF32}"/>
              </a:ext>
            </a:extLst>
          </p:cNvPr>
          <p:cNvSpPr>
            <a:spLocks noGrp="1"/>
          </p:cNvSpPr>
          <p:nvPr>
            <p:ph type="title"/>
          </p:nvPr>
        </p:nvSpPr>
        <p:spPr>
          <a:xfrm>
            <a:off x="424070" y="595655"/>
            <a:ext cx="4227444" cy="1330839"/>
          </a:xfrm>
        </p:spPr>
        <p:txBody>
          <a:bodyPr>
            <a:normAutofit/>
          </a:bodyPr>
          <a:lstStyle/>
          <a:p>
            <a:r>
              <a:rPr lang="en-US" sz="3200" b="1" dirty="0">
                <a:latin typeface="+mn-lt"/>
              </a:rPr>
              <a:t>4. Avoid pesticides</a:t>
            </a:r>
            <a:endParaRPr lang="en-IE" sz="3200" b="1" dirty="0">
              <a:latin typeface="+mn-lt"/>
            </a:endParaRPr>
          </a:p>
        </p:txBody>
      </p:sp>
      <p:sp>
        <p:nvSpPr>
          <p:cNvPr id="3" name="Content Placeholder 2">
            <a:extLst>
              <a:ext uri="{FF2B5EF4-FFF2-40B4-BE49-F238E27FC236}">
                <a16:creationId xmlns:a16="http://schemas.microsoft.com/office/drawing/2014/main" id="{96166726-7EB5-46C9-AA26-0F7149C90648}"/>
              </a:ext>
            </a:extLst>
          </p:cNvPr>
          <p:cNvSpPr>
            <a:spLocks noGrp="1"/>
          </p:cNvSpPr>
          <p:nvPr>
            <p:ph idx="1"/>
          </p:nvPr>
        </p:nvSpPr>
        <p:spPr>
          <a:xfrm>
            <a:off x="397566" y="2107096"/>
            <a:ext cx="3878550" cy="4644888"/>
          </a:xfrm>
        </p:spPr>
        <p:txBody>
          <a:bodyPr>
            <a:normAutofit/>
          </a:bodyPr>
          <a:lstStyle/>
          <a:p>
            <a:r>
              <a:rPr lang="en-US" sz="2400" dirty="0"/>
              <a:t>Herbicides, insecticides, and fungicides </a:t>
            </a:r>
          </a:p>
          <a:p>
            <a:r>
              <a:rPr lang="en-US" sz="2400" dirty="0"/>
              <a:t>These chemicals have been found to kill, harm, and disorientate pollinators, either directly through exposure or indirectly by killing or poisoning their food.</a:t>
            </a:r>
          </a:p>
          <a:p>
            <a:r>
              <a:rPr lang="en-US" sz="2400" dirty="0"/>
              <a:t>‘Weeds’ such as dandelions are often an important food source for pollinators.</a:t>
            </a:r>
          </a:p>
        </p:txBody>
      </p:sp>
      <p:pic>
        <p:nvPicPr>
          <p:cNvPr id="4" name="Picture 3">
            <a:extLst>
              <a:ext uri="{FF2B5EF4-FFF2-40B4-BE49-F238E27FC236}">
                <a16:creationId xmlns:a16="http://schemas.microsoft.com/office/drawing/2014/main" id="{7DEF4750-C7C0-4A87-A3B0-D6BF4E1CEF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A34A5C16-E7A5-4CA0-BF43-EC0C95A532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sp>
        <p:nvSpPr>
          <p:cNvPr id="5" name="TextBox 4">
            <a:extLst>
              <a:ext uri="{FF2B5EF4-FFF2-40B4-BE49-F238E27FC236}">
                <a16:creationId xmlns:a16="http://schemas.microsoft.com/office/drawing/2014/main" id="{AB6BAC2D-C352-1E4B-1363-3D2511E65648}"/>
              </a:ext>
            </a:extLst>
          </p:cNvPr>
          <p:cNvSpPr txBox="1"/>
          <p:nvPr/>
        </p:nvSpPr>
        <p:spPr>
          <a:xfrm>
            <a:off x="6385971" y="6078061"/>
            <a:ext cx="4279756" cy="584775"/>
          </a:xfrm>
          <a:prstGeom prst="rect">
            <a:avLst/>
          </a:prstGeom>
          <a:noFill/>
        </p:spPr>
        <p:txBody>
          <a:bodyPr wrap="square" rtlCol="0">
            <a:spAutoFit/>
          </a:bodyPr>
          <a:lstStyle/>
          <a:p>
            <a:pPr algn="ctr"/>
            <a:r>
              <a:rPr lang="en-US" sz="1600" dirty="0"/>
              <a:t>Pesticide use around the base of trees. Pic: Billy Linehan</a:t>
            </a:r>
            <a:endParaRPr lang="en-IE" sz="1600" dirty="0"/>
          </a:p>
        </p:txBody>
      </p:sp>
      <p:pic>
        <p:nvPicPr>
          <p:cNvPr id="6" name="Picture 5" descr="A tree in a park&#10;&#10;Description automatically generated">
            <a:extLst>
              <a:ext uri="{FF2B5EF4-FFF2-40B4-BE49-F238E27FC236}">
                <a16:creationId xmlns:a16="http://schemas.microsoft.com/office/drawing/2014/main" id="{281CC35B-7C32-7C33-8393-68618265A7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22455" y="1636385"/>
            <a:ext cx="6606787" cy="4353339"/>
          </a:xfrm>
          <a:prstGeom prst="rect">
            <a:avLst/>
          </a:prstGeom>
        </p:spPr>
      </p:pic>
      <p:sp>
        <p:nvSpPr>
          <p:cNvPr id="9" name="TextBox 8">
            <a:extLst>
              <a:ext uri="{FF2B5EF4-FFF2-40B4-BE49-F238E27FC236}">
                <a16:creationId xmlns:a16="http://schemas.microsoft.com/office/drawing/2014/main" id="{B7636E27-8526-2D41-9A48-D39623FDC959}"/>
              </a:ext>
            </a:extLst>
          </p:cNvPr>
          <p:cNvSpPr txBox="1"/>
          <p:nvPr/>
        </p:nvSpPr>
        <p:spPr>
          <a:xfrm>
            <a:off x="6538371" y="6230461"/>
            <a:ext cx="4279756" cy="338554"/>
          </a:xfrm>
          <a:prstGeom prst="rect">
            <a:avLst/>
          </a:prstGeom>
          <a:noFill/>
        </p:spPr>
        <p:txBody>
          <a:bodyPr wrap="square" rtlCol="0">
            <a:spAutoFit/>
          </a:bodyPr>
          <a:lstStyle/>
          <a:p>
            <a:pPr algn="ctr"/>
            <a:endParaRPr lang="en-IE" sz="1600" dirty="0"/>
          </a:p>
        </p:txBody>
      </p:sp>
    </p:spTree>
    <p:extLst>
      <p:ext uri="{BB962C8B-B14F-4D97-AF65-F5344CB8AC3E}">
        <p14:creationId xmlns:p14="http://schemas.microsoft.com/office/powerpoint/2010/main" val="408031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a:extLst>
            <a:ext uri="{FF2B5EF4-FFF2-40B4-BE49-F238E27FC236}">
              <a16:creationId xmlns:a16="http://schemas.microsoft.com/office/drawing/2014/main" id="{35D97BF9-87D4-1287-33E5-0463C30362D3}"/>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14FD8BE-BD81-476C-7AAD-966F8EB8CC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1544AD0F-3903-A86C-B73F-E1D99396E3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CAA3995-9B2A-DCF3-69CA-9AADDB691536}"/>
              </a:ext>
            </a:extLst>
          </p:cNvPr>
          <p:cNvSpPr>
            <a:spLocks noGrp="1"/>
          </p:cNvSpPr>
          <p:nvPr>
            <p:ph type="title"/>
          </p:nvPr>
        </p:nvSpPr>
        <p:spPr>
          <a:xfrm>
            <a:off x="424070" y="595655"/>
            <a:ext cx="4227444" cy="1330839"/>
          </a:xfrm>
        </p:spPr>
        <p:txBody>
          <a:bodyPr>
            <a:normAutofit/>
          </a:bodyPr>
          <a:lstStyle/>
          <a:p>
            <a:r>
              <a:rPr lang="en-US" sz="3200" b="1" dirty="0">
                <a:latin typeface="+mn-lt"/>
              </a:rPr>
              <a:t>4. Avoid pesticides</a:t>
            </a:r>
            <a:endParaRPr lang="en-IE" sz="3200" b="1" dirty="0">
              <a:latin typeface="+mn-lt"/>
            </a:endParaRPr>
          </a:p>
        </p:txBody>
      </p:sp>
      <p:sp>
        <p:nvSpPr>
          <p:cNvPr id="3" name="Content Placeholder 2">
            <a:extLst>
              <a:ext uri="{FF2B5EF4-FFF2-40B4-BE49-F238E27FC236}">
                <a16:creationId xmlns:a16="http://schemas.microsoft.com/office/drawing/2014/main" id="{D3648A48-F015-8E75-22FB-8F9560A1DF15}"/>
              </a:ext>
            </a:extLst>
          </p:cNvPr>
          <p:cNvSpPr>
            <a:spLocks noGrp="1"/>
          </p:cNvSpPr>
          <p:nvPr>
            <p:ph idx="1"/>
          </p:nvPr>
        </p:nvSpPr>
        <p:spPr>
          <a:xfrm>
            <a:off x="397566" y="2107096"/>
            <a:ext cx="3878550" cy="4644888"/>
          </a:xfrm>
        </p:spPr>
        <p:txBody>
          <a:bodyPr>
            <a:normAutofit/>
          </a:bodyPr>
          <a:lstStyle/>
          <a:p>
            <a:r>
              <a:rPr lang="en-US" sz="2400" dirty="0"/>
              <a:t>Herbicides, insecticides, and fungicides </a:t>
            </a:r>
          </a:p>
          <a:p>
            <a:r>
              <a:rPr lang="en-US" sz="2400" dirty="0"/>
              <a:t>These chemicals have been found to kill, harm, and disorientate pollinators, either directly through exposure or indirectly by killing or poisoning their food.</a:t>
            </a:r>
          </a:p>
          <a:p>
            <a:r>
              <a:rPr lang="en-US" sz="2400" dirty="0"/>
              <a:t>‘Weeds’ such as dandelions are often an important food source for pollinators.</a:t>
            </a:r>
          </a:p>
        </p:txBody>
      </p:sp>
      <p:pic>
        <p:nvPicPr>
          <p:cNvPr id="4" name="Picture 3">
            <a:extLst>
              <a:ext uri="{FF2B5EF4-FFF2-40B4-BE49-F238E27FC236}">
                <a16:creationId xmlns:a16="http://schemas.microsoft.com/office/drawing/2014/main" id="{922F4D21-8F36-8EBC-37D8-A32D580325E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96CABC4C-37EA-E235-7E2A-837945C3F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sp>
        <p:nvSpPr>
          <p:cNvPr id="5" name="TextBox 4">
            <a:extLst>
              <a:ext uri="{FF2B5EF4-FFF2-40B4-BE49-F238E27FC236}">
                <a16:creationId xmlns:a16="http://schemas.microsoft.com/office/drawing/2014/main" id="{68A87599-3CC1-A560-3264-415C59CA47A4}"/>
              </a:ext>
            </a:extLst>
          </p:cNvPr>
          <p:cNvSpPr txBox="1"/>
          <p:nvPr/>
        </p:nvSpPr>
        <p:spPr>
          <a:xfrm>
            <a:off x="6385971" y="6078061"/>
            <a:ext cx="4279756" cy="584775"/>
          </a:xfrm>
          <a:prstGeom prst="rect">
            <a:avLst/>
          </a:prstGeom>
          <a:noFill/>
        </p:spPr>
        <p:txBody>
          <a:bodyPr wrap="square" rtlCol="0">
            <a:spAutoFit/>
          </a:bodyPr>
          <a:lstStyle/>
          <a:p>
            <a:pPr algn="ctr"/>
            <a:r>
              <a:rPr lang="en-US" sz="1600" dirty="0"/>
              <a:t>Pesticide use around the base of trees. Pic: Billy Linehan</a:t>
            </a:r>
            <a:endParaRPr lang="en-IE" sz="1600" dirty="0"/>
          </a:p>
        </p:txBody>
      </p:sp>
      <p:pic>
        <p:nvPicPr>
          <p:cNvPr id="8" name="Picture 7">
            <a:extLst>
              <a:ext uri="{FF2B5EF4-FFF2-40B4-BE49-F238E27FC236}">
                <a16:creationId xmlns:a16="http://schemas.microsoft.com/office/drawing/2014/main" id="{4186018D-B1FC-AFA9-4024-CBF54A2090A2}"/>
              </a:ext>
            </a:extLst>
          </p:cNvPr>
          <p:cNvPicPr>
            <a:picLocks noChangeAspect="1"/>
          </p:cNvPicPr>
          <p:nvPr/>
        </p:nvPicPr>
        <p:blipFill>
          <a:blip r:embed="rId5"/>
          <a:stretch>
            <a:fillRect/>
          </a:stretch>
        </p:blipFill>
        <p:spPr>
          <a:xfrm rot="16200000">
            <a:off x="4251005" y="1991121"/>
            <a:ext cx="5031936" cy="4311493"/>
          </a:xfrm>
          <a:prstGeom prst="rect">
            <a:avLst/>
          </a:prstGeom>
        </p:spPr>
      </p:pic>
      <p:pic>
        <p:nvPicPr>
          <p:cNvPr id="11" name="Picture 10">
            <a:extLst>
              <a:ext uri="{FF2B5EF4-FFF2-40B4-BE49-F238E27FC236}">
                <a16:creationId xmlns:a16="http://schemas.microsoft.com/office/drawing/2014/main" id="{4CBFAC86-D0D3-60B4-2970-68B344E7CC24}"/>
              </a:ext>
            </a:extLst>
          </p:cNvPr>
          <p:cNvPicPr>
            <a:picLocks noChangeAspect="1"/>
          </p:cNvPicPr>
          <p:nvPr/>
        </p:nvPicPr>
        <p:blipFill>
          <a:blip r:embed="rId6"/>
          <a:stretch>
            <a:fillRect/>
          </a:stretch>
        </p:blipFill>
        <p:spPr>
          <a:xfrm>
            <a:off x="8922719" y="1693335"/>
            <a:ext cx="3666847" cy="4931796"/>
          </a:xfrm>
          <a:prstGeom prst="rect">
            <a:avLst/>
          </a:prstGeom>
        </p:spPr>
      </p:pic>
    </p:spTree>
    <p:extLst>
      <p:ext uri="{BB962C8B-B14F-4D97-AF65-F5344CB8AC3E}">
        <p14:creationId xmlns:p14="http://schemas.microsoft.com/office/powerpoint/2010/main" val="55350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C6BC5AFA-2969-410A-90EE-3C3250878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5F05D597-3BAB-4790-93E1-E0FC9BE31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descr="A picture containing calendar&#10;&#10;Description automatically generated">
            <a:extLst>
              <a:ext uri="{FF2B5EF4-FFF2-40B4-BE49-F238E27FC236}">
                <a16:creationId xmlns:a16="http://schemas.microsoft.com/office/drawing/2014/main" id="{3DF1D764-0EA7-4C7E-ADE2-0705F36983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pic>
        <p:nvPicPr>
          <p:cNvPr id="40" name="Picture 39">
            <a:extLst>
              <a:ext uri="{FF2B5EF4-FFF2-40B4-BE49-F238E27FC236}">
                <a16:creationId xmlns:a16="http://schemas.microsoft.com/office/drawing/2014/main" id="{B3ECB41E-0431-441C-8378-C2D83A6A85F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537158" y="59637"/>
            <a:ext cx="1408209" cy="1055934"/>
          </a:xfrm>
          <a:prstGeom prst="rect">
            <a:avLst/>
          </a:prstGeom>
          <a:noFill/>
        </p:spPr>
      </p:pic>
      <p:sp>
        <p:nvSpPr>
          <p:cNvPr id="2" name="TextBox 1">
            <a:extLst>
              <a:ext uri="{FF2B5EF4-FFF2-40B4-BE49-F238E27FC236}">
                <a16:creationId xmlns:a16="http://schemas.microsoft.com/office/drawing/2014/main" id="{9909ADCB-0A11-B624-E08B-D627DF1224BF}"/>
              </a:ext>
            </a:extLst>
          </p:cNvPr>
          <p:cNvSpPr txBox="1"/>
          <p:nvPr/>
        </p:nvSpPr>
        <p:spPr>
          <a:xfrm>
            <a:off x="519576" y="1747711"/>
            <a:ext cx="6253843" cy="4832092"/>
          </a:xfrm>
          <a:prstGeom prst="rect">
            <a:avLst/>
          </a:prstGeom>
          <a:noFill/>
        </p:spPr>
        <p:txBody>
          <a:bodyPr wrap="square" rtlCol="0">
            <a:spAutoFit/>
          </a:bodyPr>
          <a:lstStyle/>
          <a:p>
            <a:r>
              <a:rPr lang="en-US" sz="2200" b="1" i="1" dirty="0"/>
              <a:t>Vision: </a:t>
            </a:r>
            <a:r>
              <a:rPr lang="en-US" sz="2200" i="1" dirty="0"/>
              <a:t>Thriving populations of wild pollinators are sustained in local communities. Across the island of Ireland, a wide range of community groups are working together to protect, enhance, and create habitats with food and/or shelter for pollinators at 200-metre intervals in cities, towns, villages, and rural areas. </a:t>
            </a:r>
          </a:p>
          <a:p>
            <a:endParaRPr lang="en-US" sz="2200" i="1" dirty="0"/>
          </a:p>
          <a:p>
            <a:r>
              <a:rPr lang="en-US" sz="2200" i="1" dirty="0"/>
              <a:t>As well as transforming the landscape for pollinators through evidence-based actions, these efforts are helping to improve human health and wellbeing in our communities. Communities are </a:t>
            </a:r>
            <a:r>
              <a:rPr lang="en-US" sz="2200" i="1" dirty="0" err="1"/>
              <a:t>recognised</a:t>
            </a:r>
            <a:r>
              <a:rPr lang="en-US" sz="2200" i="1" dirty="0"/>
              <a:t> and celebrated for their role in transforming the landscape for pollinators.</a:t>
            </a:r>
          </a:p>
        </p:txBody>
      </p:sp>
      <p:sp>
        <p:nvSpPr>
          <p:cNvPr id="4" name="TextBox 3">
            <a:extLst>
              <a:ext uri="{FF2B5EF4-FFF2-40B4-BE49-F238E27FC236}">
                <a16:creationId xmlns:a16="http://schemas.microsoft.com/office/drawing/2014/main" id="{A6FE0953-B257-F7B8-55A7-905A0C317034}"/>
              </a:ext>
            </a:extLst>
          </p:cNvPr>
          <p:cNvSpPr txBox="1"/>
          <p:nvPr/>
        </p:nvSpPr>
        <p:spPr>
          <a:xfrm>
            <a:off x="519576" y="726225"/>
            <a:ext cx="10384972" cy="646331"/>
          </a:xfrm>
          <a:prstGeom prst="rect">
            <a:avLst/>
          </a:prstGeom>
          <a:noFill/>
        </p:spPr>
        <p:txBody>
          <a:bodyPr wrap="square" rtlCol="0">
            <a:spAutoFit/>
          </a:bodyPr>
          <a:lstStyle/>
          <a:p>
            <a:r>
              <a:rPr lang="en-IE" sz="3600" b="1" dirty="0"/>
              <a:t>AIPP 2026-2030: Buzzing Communities</a:t>
            </a:r>
            <a:endParaRPr lang="en-US" sz="3600" b="1" dirty="0"/>
          </a:p>
        </p:txBody>
      </p:sp>
      <p:pic>
        <p:nvPicPr>
          <p:cNvPr id="6" name="Picture 5">
            <a:extLst>
              <a:ext uri="{FF2B5EF4-FFF2-40B4-BE49-F238E27FC236}">
                <a16:creationId xmlns:a16="http://schemas.microsoft.com/office/drawing/2014/main" id="{EBC4DB97-5A70-1CAE-06CC-F5DB42782F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83528" y="1802104"/>
            <a:ext cx="4925315" cy="3298371"/>
          </a:xfrm>
          <a:prstGeom prst="rect">
            <a:avLst/>
          </a:prstGeom>
        </p:spPr>
      </p:pic>
      <p:pic>
        <p:nvPicPr>
          <p:cNvPr id="7" name="Picture 6">
            <a:extLst>
              <a:ext uri="{FF2B5EF4-FFF2-40B4-BE49-F238E27FC236}">
                <a16:creationId xmlns:a16="http://schemas.microsoft.com/office/drawing/2014/main" id="{CA806104-57D7-4B44-488D-9A67F799DDDE}"/>
              </a:ext>
            </a:extLst>
          </p:cNvPr>
          <p:cNvPicPr>
            <a:picLocks noChangeAspect="1"/>
          </p:cNvPicPr>
          <p:nvPr/>
        </p:nvPicPr>
        <p:blipFill>
          <a:blip r:embed="rId6"/>
          <a:stretch>
            <a:fillRect/>
          </a:stretch>
        </p:blipFill>
        <p:spPr>
          <a:xfrm>
            <a:off x="8964228" y="4593841"/>
            <a:ext cx="2954724" cy="1985962"/>
          </a:xfrm>
          <a:prstGeom prst="rect">
            <a:avLst/>
          </a:prstGeom>
        </p:spPr>
      </p:pic>
    </p:spTree>
    <p:extLst>
      <p:ext uri="{BB962C8B-B14F-4D97-AF65-F5344CB8AC3E}">
        <p14:creationId xmlns:p14="http://schemas.microsoft.com/office/powerpoint/2010/main" val="2035424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fade">
                                      <p:cBhvr>
                                        <p:cTn id="10" dur="500"/>
                                        <p:tgtEl>
                                          <p:spTgt spid="2">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BF4658F-FC6C-4603-AB25-7C6D1286BF32}"/>
              </a:ext>
            </a:extLst>
          </p:cNvPr>
          <p:cNvSpPr>
            <a:spLocks noGrp="1"/>
          </p:cNvSpPr>
          <p:nvPr>
            <p:ph type="title"/>
          </p:nvPr>
        </p:nvSpPr>
        <p:spPr>
          <a:xfrm>
            <a:off x="424069" y="595655"/>
            <a:ext cx="4638261" cy="1330839"/>
          </a:xfrm>
        </p:spPr>
        <p:txBody>
          <a:bodyPr>
            <a:normAutofit/>
          </a:bodyPr>
          <a:lstStyle/>
          <a:p>
            <a:r>
              <a:rPr lang="en-US" sz="3200" b="1" dirty="0">
                <a:latin typeface="+mn-lt"/>
              </a:rPr>
              <a:t>5. Create nesting habitat</a:t>
            </a:r>
            <a:endParaRPr lang="en-IE" sz="3200" b="1" dirty="0">
              <a:latin typeface="+mn-lt"/>
            </a:endParaRPr>
          </a:p>
        </p:txBody>
      </p:sp>
      <p:sp>
        <p:nvSpPr>
          <p:cNvPr id="3" name="Content Placeholder 2">
            <a:extLst>
              <a:ext uri="{FF2B5EF4-FFF2-40B4-BE49-F238E27FC236}">
                <a16:creationId xmlns:a16="http://schemas.microsoft.com/office/drawing/2014/main" id="{96166726-7EB5-46C9-AA26-0F7149C90648}"/>
              </a:ext>
            </a:extLst>
          </p:cNvPr>
          <p:cNvSpPr>
            <a:spLocks noGrp="1"/>
          </p:cNvSpPr>
          <p:nvPr>
            <p:ph idx="1"/>
          </p:nvPr>
        </p:nvSpPr>
        <p:spPr>
          <a:xfrm>
            <a:off x="397566" y="1921565"/>
            <a:ext cx="3878550" cy="5095462"/>
          </a:xfrm>
        </p:spPr>
        <p:txBody>
          <a:bodyPr>
            <a:normAutofit/>
          </a:bodyPr>
          <a:lstStyle/>
          <a:p>
            <a:r>
              <a:rPr lang="en-US" sz="2400" dirty="0"/>
              <a:t>Wild pollinators nest in hedgerows, long grass, dry stone walls, and in bare earth.</a:t>
            </a:r>
          </a:p>
          <a:p>
            <a:r>
              <a:rPr lang="en-US" sz="2400" dirty="0"/>
              <a:t>Scrape back some bare earth on sunny slopes</a:t>
            </a:r>
          </a:p>
          <a:p>
            <a:r>
              <a:rPr lang="en-US" sz="2400" dirty="0"/>
              <a:t>Drill holes 10cm deep in unvarnished wood for solitary nesting bees</a:t>
            </a:r>
          </a:p>
          <a:p>
            <a:r>
              <a:rPr lang="en-US" sz="2400" dirty="0"/>
              <a:t>Choose areas near flowers</a:t>
            </a:r>
          </a:p>
          <a:p>
            <a:pPr lvl="1"/>
            <a:r>
              <a:rPr lang="en-US" sz="2000" dirty="0"/>
              <a:t>Bumblebees travel 1km</a:t>
            </a:r>
          </a:p>
          <a:p>
            <a:pPr lvl="1"/>
            <a:r>
              <a:rPr lang="en-US" sz="2000" dirty="0"/>
              <a:t>Solitary bees only travel a few hundred </a:t>
            </a:r>
            <a:r>
              <a:rPr lang="en-US" sz="2000" dirty="0" err="1"/>
              <a:t>metres</a:t>
            </a:r>
            <a:endParaRPr lang="en-IE" sz="2000" dirty="0"/>
          </a:p>
        </p:txBody>
      </p:sp>
      <p:pic>
        <p:nvPicPr>
          <p:cNvPr id="4" name="Picture 3">
            <a:extLst>
              <a:ext uri="{FF2B5EF4-FFF2-40B4-BE49-F238E27FC236}">
                <a16:creationId xmlns:a16="http://schemas.microsoft.com/office/drawing/2014/main" id="{7DEF4750-C7C0-4A87-A3B0-D6BF4E1CEF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A34A5C16-E7A5-4CA0-BF43-EC0C95A532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pic>
        <p:nvPicPr>
          <p:cNvPr id="4098" name="Picture 2">
            <a:extLst>
              <a:ext uri="{FF2B5EF4-FFF2-40B4-BE49-F238E27FC236}">
                <a16:creationId xmlns:a16="http://schemas.microsoft.com/office/drawing/2014/main" id="{BD1D59A8-4BF4-41F1-B87E-3560A6D4A74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4694" t="10864" r="19409" b="22307"/>
          <a:stretch/>
        </p:blipFill>
        <p:spPr bwMode="auto">
          <a:xfrm>
            <a:off x="6947324" y="1410408"/>
            <a:ext cx="4478567" cy="453182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4F139242-DA3F-42DB-9D25-E13DBFB8D4F0}"/>
              </a:ext>
            </a:extLst>
          </p:cNvPr>
          <p:cNvSpPr txBox="1"/>
          <p:nvPr/>
        </p:nvSpPr>
        <p:spPr>
          <a:xfrm>
            <a:off x="6947324" y="6010261"/>
            <a:ext cx="4279756" cy="584775"/>
          </a:xfrm>
          <a:prstGeom prst="rect">
            <a:avLst/>
          </a:prstGeom>
          <a:noFill/>
        </p:spPr>
        <p:txBody>
          <a:bodyPr wrap="square" rtlCol="0">
            <a:spAutoFit/>
          </a:bodyPr>
          <a:lstStyle/>
          <a:p>
            <a:pPr algn="ctr"/>
            <a:r>
              <a:rPr lang="en-US" sz="1600" dirty="0"/>
              <a:t>Common Carder Bee flying out of a tussocky grass nest</a:t>
            </a:r>
            <a:endParaRPr lang="en-IE" sz="1600" dirty="0"/>
          </a:p>
        </p:txBody>
      </p:sp>
    </p:spTree>
    <p:extLst>
      <p:ext uri="{BB962C8B-B14F-4D97-AF65-F5344CB8AC3E}">
        <p14:creationId xmlns:p14="http://schemas.microsoft.com/office/powerpoint/2010/main" val="22375945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BF4658F-FC6C-4603-AB25-7C6D1286BF32}"/>
              </a:ext>
            </a:extLst>
          </p:cNvPr>
          <p:cNvSpPr>
            <a:spLocks noGrp="1"/>
          </p:cNvSpPr>
          <p:nvPr>
            <p:ph type="title"/>
          </p:nvPr>
        </p:nvSpPr>
        <p:spPr>
          <a:xfrm>
            <a:off x="424069" y="595655"/>
            <a:ext cx="4638261" cy="1330839"/>
          </a:xfrm>
        </p:spPr>
        <p:txBody>
          <a:bodyPr>
            <a:normAutofit/>
          </a:bodyPr>
          <a:lstStyle/>
          <a:p>
            <a:r>
              <a:rPr lang="en-US" sz="3200" b="1" dirty="0">
                <a:latin typeface="+mn-lt"/>
              </a:rPr>
              <a:t>Examples</a:t>
            </a:r>
            <a:endParaRPr lang="en-IE" sz="3200" b="1" dirty="0">
              <a:latin typeface="+mn-lt"/>
            </a:endParaRPr>
          </a:p>
        </p:txBody>
      </p:sp>
      <p:sp>
        <p:nvSpPr>
          <p:cNvPr id="3" name="Content Placeholder 2">
            <a:extLst>
              <a:ext uri="{FF2B5EF4-FFF2-40B4-BE49-F238E27FC236}">
                <a16:creationId xmlns:a16="http://schemas.microsoft.com/office/drawing/2014/main" id="{96166726-7EB5-46C9-AA26-0F7149C90648}"/>
              </a:ext>
            </a:extLst>
          </p:cNvPr>
          <p:cNvSpPr>
            <a:spLocks noGrp="1"/>
          </p:cNvSpPr>
          <p:nvPr>
            <p:ph idx="1"/>
          </p:nvPr>
        </p:nvSpPr>
        <p:spPr>
          <a:xfrm>
            <a:off x="397566" y="1921565"/>
            <a:ext cx="3878550" cy="5095462"/>
          </a:xfrm>
        </p:spPr>
        <p:txBody>
          <a:bodyPr>
            <a:normAutofit/>
          </a:bodyPr>
          <a:lstStyle/>
          <a:p>
            <a:r>
              <a:rPr lang="en-US" sz="2400" b="1" dirty="0"/>
              <a:t>Woodstown</a:t>
            </a:r>
          </a:p>
          <a:p>
            <a:pPr lvl="1"/>
            <a:r>
              <a:rPr lang="en-US" dirty="0"/>
              <a:t>Protecting dumped earth spoils and scrambler tracks as habitats for mining bees</a:t>
            </a:r>
          </a:p>
          <a:p>
            <a:endParaRPr lang="en-IE" sz="2000" dirty="0"/>
          </a:p>
        </p:txBody>
      </p:sp>
      <p:pic>
        <p:nvPicPr>
          <p:cNvPr id="4" name="Picture 3">
            <a:extLst>
              <a:ext uri="{FF2B5EF4-FFF2-40B4-BE49-F238E27FC236}">
                <a16:creationId xmlns:a16="http://schemas.microsoft.com/office/drawing/2014/main" id="{7DEF4750-C7C0-4A87-A3B0-D6BF4E1CEF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A34A5C16-E7A5-4CA0-BF43-EC0C95A532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pic>
        <p:nvPicPr>
          <p:cNvPr id="7" name="Picture 6">
            <a:extLst>
              <a:ext uri="{FF2B5EF4-FFF2-40B4-BE49-F238E27FC236}">
                <a16:creationId xmlns:a16="http://schemas.microsoft.com/office/drawing/2014/main" id="{1F0BFC30-F58C-5AE9-C8A2-7C3E0783860C}"/>
              </a:ext>
            </a:extLst>
          </p:cNvPr>
          <p:cNvPicPr>
            <a:picLocks noChangeAspect="1"/>
          </p:cNvPicPr>
          <p:nvPr/>
        </p:nvPicPr>
        <p:blipFill>
          <a:blip r:embed="rId5"/>
          <a:stretch>
            <a:fillRect/>
          </a:stretch>
        </p:blipFill>
        <p:spPr>
          <a:xfrm>
            <a:off x="6096000" y="1913505"/>
            <a:ext cx="4619625" cy="4248150"/>
          </a:xfrm>
          <a:prstGeom prst="rect">
            <a:avLst/>
          </a:prstGeom>
        </p:spPr>
      </p:pic>
    </p:spTree>
    <p:extLst>
      <p:ext uri="{BB962C8B-B14F-4D97-AF65-F5344CB8AC3E}">
        <p14:creationId xmlns:p14="http://schemas.microsoft.com/office/powerpoint/2010/main" val="1987744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BF4658F-FC6C-4603-AB25-7C6D1286BF32}"/>
              </a:ext>
            </a:extLst>
          </p:cNvPr>
          <p:cNvSpPr>
            <a:spLocks noGrp="1"/>
          </p:cNvSpPr>
          <p:nvPr>
            <p:ph type="title"/>
          </p:nvPr>
        </p:nvSpPr>
        <p:spPr>
          <a:xfrm>
            <a:off x="424069" y="582403"/>
            <a:ext cx="4638261" cy="1330839"/>
          </a:xfrm>
        </p:spPr>
        <p:txBody>
          <a:bodyPr>
            <a:normAutofit/>
          </a:bodyPr>
          <a:lstStyle/>
          <a:p>
            <a:r>
              <a:rPr lang="en-US" sz="3200" b="1" dirty="0">
                <a:latin typeface="+mn-lt"/>
              </a:rPr>
              <a:t>6. Pollinator-friendly planting</a:t>
            </a:r>
            <a:endParaRPr lang="en-IE" sz="3200" b="1" dirty="0">
              <a:latin typeface="+mn-lt"/>
            </a:endParaRPr>
          </a:p>
        </p:txBody>
      </p:sp>
      <p:pic>
        <p:nvPicPr>
          <p:cNvPr id="4" name="Picture 3">
            <a:extLst>
              <a:ext uri="{FF2B5EF4-FFF2-40B4-BE49-F238E27FC236}">
                <a16:creationId xmlns:a16="http://schemas.microsoft.com/office/drawing/2014/main" id="{7DEF4750-C7C0-4A87-A3B0-D6BF4E1CEF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A34A5C16-E7A5-4CA0-BF43-EC0C95A532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sp>
        <p:nvSpPr>
          <p:cNvPr id="11" name="Content Placeholder 2">
            <a:extLst>
              <a:ext uri="{FF2B5EF4-FFF2-40B4-BE49-F238E27FC236}">
                <a16:creationId xmlns:a16="http://schemas.microsoft.com/office/drawing/2014/main" id="{8CCAE19E-2187-47AA-B290-F9260E57BFC6}"/>
              </a:ext>
            </a:extLst>
          </p:cNvPr>
          <p:cNvSpPr txBox="1">
            <a:spLocks/>
          </p:cNvSpPr>
          <p:nvPr/>
        </p:nvSpPr>
        <p:spPr>
          <a:xfrm>
            <a:off x="424069" y="1913242"/>
            <a:ext cx="3878550" cy="509546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Choose nectar and pollen-rich plants. Try to choose plants that will provide food throughout the year.</a:t>
            </a:r>
          </a:p>
          <a:p>
            <a:r>
              <a:rPr lang="en-US" sz="2400" dirty="0"/>
              <a:t>Perennials are generally better than annuals</a:t>
            </a:r>
          </a:p>
          <a:p>
            <a:r>
              <a:rPr lang="en-US" sz="2400" dirty="0"/>
              <a:t>Bidens and Bacopa look great in containers and hanging baskets</a:t>
            </a:r>
          </a:p>
          <a:p>
            <a:r>
              <a:rPr lang="en-US" sz="2400" dirty="0"/>
              <a:t>Herbs such as Rosemary, Thyme, and Chives</a:t>
            </a:r>
          </a:p>
          <a:p>
            <a:r>
              <a:rPr lang="en-US" sz="2400" dirty="0"/>
              <a:t>Bulbs like Snowdrops, Crocuses, and Grape Hyacinth provide vital early food</a:t>
            </a:r>
            <a:endParaRPr lang="en-IE" sz="2000" dirty="0"/>
          </a:p>
        </p:txBody>
      </p:sp>
      <p:pic>
        <p:nvPicPr>
          <p:cNvPr id="14" name="Content Placeholder 13" descr="A picture containing chart&#10;&#10;Description automatically generated">
            <a:extLst>
              <a:ext uri="{FF2B5EF4-FFF2-40B4-BE49-F238E27FC236}">
                <a16:creationId xmlns:a16="http://schemas.microsoft.com/office/drawing/2014/main" id="{35BE799B-E341-8A0D-0312-545CFBF8C6EC}"/>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5396357" y="666933"/>
            <a:ext cx="3077004" cy="4351338"/>
          </a:xfrm>
        </p:spPr>
      </p:pic>
      <p:pic>
        <p:nvPicPr>
          <p:cNvPr id="16" name="Picture 15" descr="Text&#10;&#10;Description automatically generated">
            <a:extLst>
              <a:ext uri="{FF2B5EF4-FFF2-40B4-BE49-F238E27FC236}">
                <a16:creationId xmlns:a16="http://schemas.microsoft.com/office/drawing/2014/main" id="{13F79DFF-09EA-1056-31C2-43230633C9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89351" y="1650945"/>
            <a:ext cx="3381363" cy="4781746"/>
          </a:xfrm>
          <a:prstGeom prst="rect">
            <a:avLst/>
          </a:prstGeom>
        </p:spPr>
      </p:pic>
    </p:spTree>
    <p:extLst>
      <p:ext uri="{BB962C8B-B14F-4D97-AF65-F5344CB8AC3E}">
        <p14:creationId xmlns:p14="http://schemas.microsoft.com/office/powerpoint/2010/main" val="20420448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BF4658F-FC6C-4603-AB25-7C6D1286BF32}"/>
              </a:ext>
            </a:extLst>
          </p:cNvPr>
          <p:cNvSpPr>
            <a:spLocks noGrp="1"/>
          </p:cNvSpPr>
          <p:nvPr>
            <p:ph type="title"/>
          </p:nvPr>
        </p:nvSpPr>
        <p:spPr>
          <a:xfrm>
            <a:off x="424069" y="582403"/>
            <a:ext cx="4638261" cy="1330839"/>
          </a:xfrm>
        </p:spPr>
        <p:txBody>
          <a:bodyPr>
            <a:normAutofit/>
          </a:bodyPr>
          <a:lstStyle/>
          <a:p>
            <a:r>
              <a:rPr lang="en-US" sz="3200" b="1" dirty="0">
                <a:latin typeface="+mn-lt"/>
              </a:rPr>
              <a:t>6. Pollinator-friendly planting</a:t>
            </a:r>
            <a:endParaRPr lang="en-IE" sz="3200" b="1" dirty="0">
              <a:latin typeface="+mn-lt"/>
            </a:endParaRPr>
          </a:p>
        </p:txBody>
      </p:sp>
      <p:pic>
        <p:nvPicPr>
          <p:cNvPr id="4" name="Picture 3">
            <a:extLst>
              <a:ext uri="{FF2B5EF4-FFF2-40B4-BE49-F238E27FC236}">
                <a16:creationId xmlns:a16="http://schemas.microsoft.com/office/drawing/2014/main" id="{7DEF4750-C7C0-4A87-A3B0-D6BF4E1CEF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A34A5C16-E7A5-4CA0-BF43-EC0C95A532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sp>
        <p:nvSpPr>
          <p:cNvPr id="11" name="Content Placeholder 2">
            <a:extLst>
              <a:ext uri="{FF2B5EF4-FFF2-40B4-BE49-F238E27FC236}">
                <a16:creationId xmlns:a16="http://schemas.microsoft.com/office/drawing/2014/main" id="{8CCAE19E-2187-47AA-B290-F9260E57BFC6}"/>
              </a:ext>
            </a:extLst>
          </p:cNvPr>
          <p:cNvSpPr txBox="1">
            <a:spLocks/>
          </p:cNvSpPr>
          <p:nvPr/>
        </p:nvSpPr>
        <p:spPr>
          <a:xfrm>
            <a:off x="424069" y="1913242"/>
            <a:ext cx="3878550" cy="509546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Choose nectar and pollen-rich plants. Try to choose plants that will provide food throughout the year.</a:t>
            </a:r>
          </a:p>
          <a:p>
            <a:r>
              <a:rPr lang="en-US" sz="2400" dirty="0"/>
              <a:t>Perennials are generally better than annuals</a:t>
            </a:r>
          </a:p>
          <a:p>
            <a:r>
              <a:rPr lang="en-US" sz="2400" dirty="0"/>
              <a:t>Bidens and Bacopa look great in containers and hanging baskets</a:t>
            </a:r>
          </a:p>
          <a:p>
            <a:r>
              <a:rPr lang="en-US" sz="2400" dirty="0"/>
              <a:t>Herbs such as Rosemary, Thyme, and Chives</a:t>
            </a:r>
          </a:p>
          <a:p>
            <a:r>
              <a:rPr lang="en-US" sz="2400" dirty="0"/>
              <a:t>Bulbs like Snowdrops, Crocuses, and Grape Hyacinth provide vital early food</a:t>
            </a:r>
            <a:endParaRPr lang="en-IE" sz="2000" dirty="0"/>
          </a:p>
        </p:txBody>
      </p:sp>
      <p:pic>
        <p:nvPicPr>
          <p:cNvPr id="9" name="Picture 8" descr="Text&#10;&#10;Description automatically generated">
            <a:extLst>
              <a:ext uri="{FF2B5EF4-FFF2-40B4-BE49-F238E27FC236}">
                <a16:creationId xmlns:a16="http://schemas.microsoft.com/office/drawing/2014/main" id="{6B78A2CB-4736-667C-EF91-2E669EB6D2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10849" y="666933"/>
            <a:ext cx="3603204" cy="5095462"/>
          </a:xfrm>
          <a:prstGeom prst="rect">
            <a:avLst/>
          </a:prstGeom>
        </p:spPr>
      </p:pic>
      <p:pic>
        <p:nvPicPr>
          <p:cNvPr id="7" name="Content Placeholder 6" descr="A picture containing text&#10;&#10;Description automatically generated">
            <a:extLst>
              <a:ext uri="{FF2B5EF4-FFF2-40B4-BE49-F238E27FC236}">
                <a16:creationId xmlns:a16="http://schemas.microsoft.com/office/drawing/2014/main" id="{9FA4BA87-EC43-EAFB-6D46-59FC457A5AD2}"/>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8470506" y="2083695"/>
            <a:ext cx="3077004" cy="4351338"/>
          </a:xfrm>
        </p:spPr>
      </p:pic>
    </p:spTree>
    <p:extLst>
      <p:ext uri="{BB962C8B-B14F-4D97-AF65-F5344CB8AC3E}">
        <p14:creationId xmlns:p14="http://schemas.microsoft.com/office/powerpoint/2010/main" val="19571499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BF4658F-FC6C-4603-AB25-7C6D1286BF32}"/>
              </a:ext>
            </a:extLst>
          </p:cNvPr>
          <p:cNvSpPr>
            <a:spLocks noGrp="1"/>
          </p:cNvSpPr>
          <p:nvPr>
            <p:ph type="title"/>
          </p:nvPr>
        </p:nvSpPr>
        <p:spPr>
          <a:xfrm>
            <a:off x="424069" y="582403"/>
            <a:ext cx="4638261" cy="1330839"/>
          </a:xfrm>
        </p:spPr>
        <p:txBody>
          <a:bodyPr>
            <a:normAutofit/>
          </a:bodyPr>
          <a:lstStyle/>
          <a:p>
            <a:r>
              <a:rPr lang="en-US" sz="3200" b="1" dirty="0">
                <a:latin typeface="+mn-lt"/>
              </a:rPr>
              <a:t>6. Pollinator-friendly planting</a:t>
            </a:r>
            <a:endParaRPr lang="en-IE" sz="3200" b="1" dirty="0">
              <a:latin typeface="+mn-lt"/>
            </a:endParaRPr>
          </a:p>
        </p:txBody>
      </p:sp>
      <p:pic>
        <p:nvPicPr>
          <p:cNvPr id="4" name="Picture 3">
            <a:extLst>
              <a:ext uri="{FF2B5EF4-FFF2-40B4-BE49-F238E27FC236}">
                <a16:creationId xmlns:a16="http://schemas.microsoft.com/office/drawing/2014/main" id="{7DEF4750-C7C0-4A87-A3B0-D6BF4E1CEF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A34A5C16-E7A5-4CA0-BF43-EC0C95A532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sp>
        <p:nvSpPr>
          <p:cNvPr id="11" name="Content Placeholder 2">
            <a:extLst>
              <a:ext uri="{FF2B5EF4-FFF2-40B4-BE49-F238E27FC236}">
                <a16:creationId xmlns:a16="http://schemas.microsoft.com/office/drawing/2014/main" id="{8CCAE19E-2187-47AA-B290-F9260E57BFC6}"/>
              </a:ext>
            </a:extLst>
          </p:cNvPr>
          <p:cNvSpPr txBox="1">
            <a:spLocks/>
          </p:cNvSpPr>
          <p:nvPr/>
        </p:nvSpPr>
        <p:spPr>
          <a:xfrm>
            <a:off x="424069" y="1913242"/>
            <a:ext cx="3878550" cy="509546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Choose nectar and pollen-rich plants. Try to choose plants that will provide food throughout the year.</a:t>
            </a:r>
          </a:p>
          <a:p>
            <a:r>
              <a:rPr lang="en-US" sz="2400" dirty="0"/>
              <a:t>Perennials are generally better than annuals</a:t>
            </a:r>
          </a:p>
          <a:p>
            <a:r>
              <a:rPr lang="en-US" sz="2400" dirty="0"/>
              <a:t>Bidens and Bacopa look great in containers and hanging baskets</a:t>
            </a:r>
          </a:p>
          <a:p>
            <a:r>
              <a:rPr lang="en-US" sz="2400" dirty="0"/>
              <a:t>Herbs such as Rosemary, Thyme, and Chives</a:t>
            </a:r>
          </a:p>
          <a:p>
            <a:r>
              <a:rPr lang="en-US" sz="2400" dirty="0"/>
              <a:t>Bulbs like Snowdrops, Crocuses, and Grape Hyacinth provide vital early food</a:t>
            </a:r>
            <a:endParaRPr lang="en-IE" sz="2000" dirty="0"/>
          </a:p>
        </p:txBody>
      </p:sp>
      <p:pic>
        <p:nvPicPr>
          <p:cNvPr id="8" name="Content Placeholder 7" descr="A picture containing chart&#10;&#10;Description automatically generated">
            <a:extLst>
              <a:ext uri="{FF2B5EF4-FFF2-40B4-BE49-F238E27FC236}">
                <a16:creationId xmlns:a16="http://schemas.microsoft.com/office/drawing/2014/main" id="{64592A66-9AC0-9098-F47A-11DF724CB408}"/>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5486399" y="872315"/>
            <a:ext cx="3077004" cy="4351338"/>
          </a:xfrm>
        </p:spPr>
      </p:pic>
      <p:pic>
        <p:nvPicPr>
          <p:cNvPr id="13" name="Picture 12" descr="Text&#10;&#10;Description automatically generated with medium confidence">
            <a:extLst>
              <a:ext uri="{FF2B5EF4-FFF2-40B4-BE49-F238E27FC236}">
                <a16:creationId xmlns:a16="http://schemas.microsoft.com/office/drawing/2014/main" id="{BE6938F6-E630-CF35-1AA6-8948272470D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07891" y="1634347"/>
            <a:ext cx="3478583" cy="4919229"/>
          </a:xfrm>
          <a:prstGeom prst="rect">
            <a:avLst/>
          </a:prstGeom>
        </p:spPr>
      </p:pic>
    </p:spTree>
    <p:extLst>
      <p:ext uri="{BB962C8B-B14F-4D97-AF65-F5344CB8AC3E}">
        <p14:creationId xmlns:p14="http://schemas.microsoft.com/office/powerpoint/2010/main" val="41468401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BF4658F-FC6C-4603-AB25-7C6D1286BF32}"/>
              </a:ext>
            </a:extLst>
          </p:cNvPr>
          <p:cNvSpPr>
            <a:spLocks noGrp="1"/>
          </p:cNvSpPr>
          <p:nvPr>
            <p:ph type="title"/>
          </p:nvPr>
        </p:nvSpPr>
        <p:spPr>
          <a:xfrm>
            <a:off x="424069" y="582403"/>
            <a:ext cx="4638261" cy="1330839"/>
          </a:xfrm>
        </p:spPr>
        <p:txBody>
          <a:bodyPr>
            <a:normAutofit/>
          </a:bodyPr>
          <a:lstStyle/>
          <a:p>
            <a:r>
              <a:rPr lang="en-US" sz="3200" b="1" dirty="0">
                <a:latin typeface="+mn-lt"/>
              </a:rPr>
              <a:t>Examples</a:t>
            </a:r>
            <a:endParaRPr lang="en-IE" sz="3200" b="1" dirty="0">
              <a:latin typeface="+mn-lt"/>
            </a:endParaRPr>
          </a:p>
        </p:txBody>
      </p:sp>
      <p:pic>
        <p:nvPicPr>
          <p:cNvPr id="4" name="Picture 3">
            <a:extLst>
              <a:ext uri="{FF2B5EF4-FFF2-40B4-BE49-F238E27FC236}">
                <a16:creationId xmlns:a16="http://schemas.microsoft.com/office/drawing/2014/main" id="{7DEF4750-C7C0-4A87-A3B0-D6BF4E1CEF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A34A5C16-E7A5-4CA0-BF43-EC0C95A532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sp>
        <p:nvSpPr>
          <p:cNvPr id="11" name="Content Placeholder 2">
            <a:extLst>
              <a:ext uri="{FF2B5EF4-FFF2-40B4-BE49-F238E27FC236}">
                <a16:creationId xmlns:a16="http://schemas.microsoft.com/office/drawing/2014/main" id="{8CCAE19E-2187-47AA-B290-F9260E57BFC6}"/>
              </a:ext>
            </a:extLst>
          </p:cNvPr>
          <p:cNvSpPr txBox="1">
            <a:spLocks/>
          </p:cNvSpPr>
          <p:nvPr/>
        </p:nvSpPr>
        <p:spPr>
          <a:xfrm>
            <a:off x="424069" y="1913242"/>
            <a:ext cx="3878550" cy="50954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IE" sz="2000" dirty="0"/>
          </a:p>
        </p:txBody>
      </p:sp>
      <p:sp>
        <p:nvSpPr>
          <p:cNvPr id="5" name="Content Placeholder 4">
            <a:extLst>
              <a:ext uri="{FF2B5EF4-FFF2-40B4-BE49-F238E27FC236}">
                <a16:creationId xmlns:a16="http://schemas.microsoft.com/office/drawing/2014/main" id="{562DCD9F-A17F-4A22-90D5-2ADDB12E3A96}"/>
              </a:ext>
            </a:extLst>
          </p:cNvPr>
          <p:cNvSpPr>
            <a:spLocks noGrp="1"/>
          </p:cNvSpPr>
          <p:nvPr>
            <p:ph idx="1"/>
          </p:nvPr>
        </p:nvSpPr>
        <p:spPr>
          <a:xfrm>
            <a:off x="424069" y="1825625"/>
            <a:ext cx="3878550" cy="4351338"/>
          </a:xfrm>
        </p:spPr>
        <p:txBody>
          <a:bodyPr>
            <a:normAutofit/>
          </a:bodyPr>
          <a:lstStyle/>
          <a:p>
            <a:r>
              <a:rPr lang="en-US" sz="2600" b="1" dirty="0"/>
              <a:t>Clonmel’s </a:t>
            </a:r>
            <a:r>
              <a:rPr lang="en-US" sz="2600" dirty="0"/>
              <a:t>‘Bucket of Bulbs’ initiative with local schools</a:t>
            </a:r>
          </a:p>
          <a:p>
            <a:r>
              <a:rPr lang="en-US" sz="2600" b="1" dirty="0" err="1"/>
              <a:t>Kilsheelan’s</a:t>
            </a:r>
            <a:r>
              <a:rPr lang="en-US" sz="2600" b="1" dirty="0"/>
              <a:t> </a:t>
            </a:r>
            <a:r>
              <a:rPr lang="en-US" sz="2600" dirty="0"/>
              <a:t>beautiful pollinator-friendly beds</a:t>
            </a:r>
          </a:p>
          <a:p>
            <a:r>
              <a:rPr lang="en-US" sz="2600" b="1" dirty="0" err="1"/>
              <a:t>Raheny’s</a:t>
            </a:r>
            <a:r>
              <a:rPr lang="en-US" sz="2600" b="1" dirty="0"/>
              <a:t> </a:t>
            </a:r>
            <a:r>
              <a:rPr lang="en-US" sz="2600" dirty="0"/>
              <a:t>tallest Sunflower competition</a:t>
            </a:r>
            <a:endParaRPr lang="en-US" sz="2600" b="1" dirty="0"/>
          </a:p>
          <a:p>
            <a:r>
              <a:rPr lang="en-US" sz="2600" dirty="0"/>
              <a:t>Edible herb planters for community use</a:t>
            </a:r>
          </a:p>
          <a:p>
            <a:r>
              <a:rPr lang="en-US" sz="2600" dirty="0"/>
              <a:t>Community gardens</a:t>
            </a:r>
          </a:p>
          <a:p>
            <a:pPr marL="0" indent="0">
              <a:buNone/>
            </a:pPr>
            <a:endParaRPr lang="en-IE" dirty="0"/>
          </a:p>
        </p:txBody>
      </p:sp>
      <p:sp>
        <p:nvSpPr>
          <p:cNvPr id="13" name="TextBox 12">
            <a:extLst>
              <a:ext uri="{FF2B5EF4-FFF2-40B4-BE49-F238E27FC236}">
                <a16:creationId xmlns:a16="http://schemas.microsoft.com/office/drawing/2014/main" id="{38358724-C0C9-48AE-A5D2-4D122E545937}"/>
              </a:ext>
            </a:extLst>
          </p:cNvPr>
          <p:cNvSpPr txBox="1"/>
          <p:nvPr/>
        </p:nvSpPr>
        <p:spPr>
          <a:xfrm>
            <a:off x="4726688" y="5596769"/>
            <a:ext cx="7041243" cy="338554"/>
          </a:xfrm>
          <a:prstGeom prst="rect">
            <a:avLst/>
          </a:prstGeom>
          <a:noFill/>
        </p:spPr>
        <p:txBody>
          <a:bodyPr wrap="square" rtlCol="0">
            <a:spAutoFit/>
          </a:bodyPr>
          <a:lstStyle/>
          <a:p>
            <a:pPr algn="ctr"/>
            <a:r>
              <a:rPr lang="en-US" sz="1600" dirty="0"/>
              <a:t>Pollinator-friendly planting in </a:t>
            </a:r>
            <a:r>
              <a:rPr lang="en-US" sz="1600" dirty="0" err="1"/>
              <a:t>Kilsheelan</a:t>
            </a:r>
            <a:r>
              <a:rPr lang="en-US" sz="1600" dirty="0"/>
              <a:t>, Tipperary </a:t>
            </a:r>
            <a:endParaRPr lang="en-IE" sz="1600" dirty="0"/>
          </a:p>
        </p:txBody>
      </p:sp>
      <p:pic>
        <p:nvPicPr>
          <p:cNvPr id="3" name="Picture 2">
            <a:extLst>
              <a:ext uri="{FF2B5EF4-FFF2-40B4-BE49-F238E27FC236}">
                <a16:creationId xmlns:a16="http://schemas.microsoft.com/office/drawing/2014/main" id="{AA87C470-E944-DEBD-D8A6-B8D7913ECFC5}"/>
              </a:ext>
            </a:extLst>
          </p:cNvPr>
          <p:cNvPicPr>
            <a:picLocks noChangeAspect="1"/>
          </p:cNvPicPr>
          <p:nvPr/>
        </p:nvPicPr>
        <p:blipFill>
          <a:blip r:embed="rId5"/>
          <a:stretch>
            <a:fillRect/>
          </a:stretch>
        </p:blipFill>
        <p:spPr>
          <a:xfrm>
            <a:off x="4904123" y="2174338"/>
            <a:ext cx="7036601" cy="3176862"/>
          </a:xfrm>
          <a:prstGeom prst="rect">
            <a:avLst/>
          </a:prstGeom>
        </p:spPr>
      </p:pic>
      <p:pic>
        <p:nvPicPr>
          <p:cNvPr id="7" name="Picture 6">
            <a:extLst>
              <a:ext uri="{FF2B5EF4-FFF2-40B4-BE49-F238E27FC236}">
                <a16:creationId xmlns:a16="http://schemas.microsoft.com/office/drawing/2014/main" id="{299F3371-3428-0B99-A69E-46928D5DCD50}"/>
              </a:ext>
            </a:extLst>
          </p:cNvPr>
          <p:cNvPicPr>
            <a:picLocks noChangeAspect="1"/>
          </p:cNvPicPr>
          <p:nvPr/>
        </p:nvPicPr>
        <p:blipFill>
          <a:blip r:embed="rId6"/>
          <a:stretch>
            <a:fillRect/>
          </a:stretch>
        </p:blipFill>
        <p:spPr>
          <a:xfrm>
            <a:off x="4490324" y="1333867"/>
            <a:ext cx="7513971" cy="5235394"/>
          </a:xfrm>
          <a:prstGeom prst="rect">
            <a:avLst/>
          </a:prstGeom>
        </p:spPr>
      </p:pic>
    </p:spTree>
    <p:extLst>
      <p:ext uri="{BB962C8B-B14F-4D97-AF65-F5344CB8AC3E}">
        <p14:creationId xmlns:p14="http://schemas.microsoft.com/office/powerpoint/2010/main" val="2609069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a:extLst>
            <a:ext uri="{FF2B5EF4-FFF2-40B4-BE49-F238E27FC236}">
              <a16:creationId xmlns:a16="http://schemas.microsoft.com/office/drawing/2014/main" id="{32552462-62A1-3F8A-A2B7-AC0270DD4CDC}"/>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40E52545-E2E2-7672-1718-BB57B1F43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A353FA57-814C-7A9D-E4C7-6907DEB725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1FC21598-B723-BA63-111E-F7458305E67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999084C2-2F69-B087-3139-AD71A7A472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sp>
        <p:nvSpPr>
          <p:cNvPr id="11" name="Content Placeholder 2">
            <a:extLst>
              <a:ext uri="{FF2B5EF4-FFF2-40B4-BE49-F238E27FC236}">
                <a16:creationId xmlns:a16="http://schemas.microsoft.com/office/drawing/2014/main" id="{06BAB1E6-C7AF-CA49-DFFF-CF635F81710C}"/>
              </a:ext>
            </a:extLst>
          </p:cNvPr>
          <p:cNvSpPr txBox="1">
            <a:spLocks/>
          </p:cNvSpPr>
          <p:nvPr/>
        </p:nvSpPr>
        <p:spPr>
          <a:xfrm>
            <a:off x="424069" y="1913242"/>
            <a:ext cx="3878550" cy="50954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IE" sz="2000" dirty="0"/>
          </a:p>
        </p:txBody>
      </p:sp>
      <p:pic>
        <p:nvPicPr>
          <p:cNvPr id="15" name="Content Placeholder 14">
            <a:extLst>
              <a:ext uri="{FF2B5EF4-FFF2-40B4-BE49-F238E27FC236}">
                <a16:creationId xmlns:a16="http://schemas.microsoft.com/office/drawing/2014/main" id="{7E9C9137-0399-B1CE-B77A-271C6666C490}"/>
              </a:ext>
            </a:extLst>
          </p:cNvPr>
          <p:cNvPicPr>
            <a:picLocks noGrp="1" noChangeAspect="1"/>
          </p:cNvPicPr>
          <p:nvPr>
            <p:ph idx="1"/>
          </p:nvPr>
        </p:nvPicPr>
        <p:blipFill>
          <a:blip r:embed="rId5"/>
          <a:srcRect t="5414" b="2279"/>
          <a:stretch>
            <a:fillRect/>
          </a:stretch>
        </p:blipFill>
        <p:spPr>
          <a:xfrm rot="16200000">
            <a:off x="6511085" y="1309403"/>
            <a:ext cx="3388275" cy="6314187"/>
          </a:xfrm>
          <a:prstGeom prst="rect">
            <a:avLst/>
          </a:prstGeom>
        </p:spPr>
      </p:pic>
      <p:sp>
        <p:nvSpPr>
          <p:cNvPr id="8" name="Title 7">
            <a:extLst>
              <a:ext uri="{FF2B5EF4-FFF2-40B4-BE49-F238E27FC236}">
                <a16:creationId xmlns:a16="http://schemas.microsoft.com/office/drawing/2014/main" id="{2ED09A15-2189-D171-AA43-188613E4F3AC}"/>
              </a:ext>
            </a:extLst>
          </p:cNvPr>
          <p:cNvSpPr>
            <a:spLocks noGrp="1"/>
          </p:cNvSpPr>
          <p:nvPr>
            <p:ph type="title"/>
          </p:nvPr>
        </p:nvSpPr>
        <p:spPr/>
        <p:txBody>
          <a:bodyPr/>
          <a:lstStyle/>
          <a:p>
            <a:endParaRPr lang="en-US"/>
          </a:p>
        </p:txBody>
      </p:sp>
      <p:pic>
        <p:nvPicPr>
          <p:cNvPr id="10" name="Picture 9">
            <a:extLst>
              <a:ext uri="{FF2B5EF4-FFF2-40B4-BE49-F238E27FC236}">
                <a16:creationId xmlns:a16="http://schemas.microsoft.com/office/drawing/2014/main" id="{8A937666-2AF7-65B4-4E04-EB4ED5C26518}"/>
              </a:ext>
            </a:extLst>
          </p:cNvPr>
          <p:cNvPicPr>
            <a:picLocks noChangeAspect="1"/>
          </p:cNvPicPr>
          <p:nvPr/>
        </p:nvPicPr>
        <p:blipFill>
          <a:blip r:embed="rId6"/>
          <a:stretch>
            <a:fillRect/>
          </a:stretch>
        </p:blipFill>
        <p:spPr>
          <a:xfrm rot="16200000">
            <a:off x="-70854" y="1227679"/>
            <a:ext cx="5811839" cy="4086728"/>
          </a:xfrm>
          <a:prstGeom prst="rect">
            <a:avLst/>
          </a:prstGeom>
        </p:spPr>
      </p:pic>
    </p:spTree>
    <p:extLst>
      <p:ext uri="{BB962C8B-B14F-4D97-AF65-F5344CB8AC3E}">
        <p14:creationId xmlns:p14="http://schemas.microsoft.com/office/powerpoint/2010/main" val="5498496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BD8EC"/>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166726-7EB5-46C9-AA26-0F7149C90648}"/>
              </a:ext>
            </a:extLst>
          </p:cNvPr>
          <p:cNvSpPr>
            <a:spLocks noGrp="1"/>
          </p:cNvSpPr>
          <p:nvPr>
            <p:ph idx="1"/>
          </p:nvPr>
        </p:nvSpPr>
        <p:spPr>
          <a:xfrm>
            <a:off x="397566" y="2088086"/>
            <a:ext cx="3878550" cy="4663898"/>
          </a:xfrm>
        </p:spPr>
        <p:txBody>
          <a:bodyPr>
            <a:noAutofit/>
          </a:bodyPr>
          <a:lstStyle/>
          <a:p>
            <a:endParaRPr lang="en-IE" sz="2600" dirty="0"/>
          </a:p>
        </p:txBody>
      </p:sp>
      <p:pic>
        <p:nvPicPr>
          <p:cNvPr id="12" name="Picture 11" descr="A picture containing calendar&#10;&#10;Description automatically generated">
            <a:extLst>
              <a:ext uri="{FF2B5EF4-FFF2-40B4-BE49-F238E27FC236}">
                <a16:creationId xmlns:a16="http://schemas.microsoft.com/office/drawing/2014/main" id="{A34A5C16-E7A5-4CA0-BF43-EC0C95A532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sp>
        <p:nvSpPr>
          <p:cNvPr id="6" name="Title 5">
            <a:extLst>
              <a:ext uri="{FF2B5EF4-FFF2-40B4-BE49-F238E27FC236}">
                <a16:creationId xmlns:a16="http://schemas.microsoft.com/office/drawing/2014/main" id="{65A73FD2-600B-AD7A-02DC-AA96232E2475}"/>
              </a:ext>
            </a:extLst>
          </p:cNvPr>
          <p:cNvSpPr>
            <a:spLocks noGrp="1"/>
          </p:cNvSpPr>
          <p:nvPr>
            <p:ph type="title"/>
          </p:nvPr>
        </p:nvSpPr>
        <p:spPr/>
        <p:txBody>
          <a:bodyPr/>
          <a:lstStyle/>
          <a:p>
            <a:endParaRPr lang="en-IE" dirty="0"/>
          </a:p>
        </p:txBody>
      </p:sp>
      <p:pic>
        <p:nvPicPr>
          <p:cNvPr id="8" name="Picture 7">
            <a:extLst>
              <a:ext uri="{FF2B5EF4-FFF2-40B4-BE49-F238E27FC236}">
                <a16:creationId xmlns:a16="http://schemas.microsoft.com/office/drawing/2014/main" id="{0AEBF799-3629-C221-0762-933CC1390C60}"/>
              </a:ext>
            </a:extLst>
          </p:cNvPr>
          <p:cNvPicPr>
            <a:picLocks noChangeAspect="1"/>
          </p:cNvPicPr>
          <p:nvPr/>
        </p:nvPicPr>
        <p:blipFill rotWithShape="1">
          <a:blip r:embed="rId4"/>
          <a:srcRect b="1702"/>
          <a:stretch/>
        </p:blipFill>
        <p:spPr>
          <a:xfrm>
            <a:off x="1293765" y="54864"/>
            <a:ext cx="9604470" cy="6741293"/>
          </a:xfrm>
          <a:prstGeom prst="rect">
            <a:avLst/>
          </a:prstGeom>
        </p:spPr>
      </p:pic>
    </p:spTree>
    <p:extLst>
      <p:ext uri="{BB962C8B-B14F-4D97-AF65-F5344CB8AC3E}">
        <p14:creationId xmlns:p14="http://schemas.microsoft.com/office/powerpoint/2010/main" val="3738172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BF4658F-FC6C-4603-AB25-7C6D1286BF32}"/>
              </a:ext>
            </a:extLst>
          </p:cNvPr>
          <p:cNvSpPr>
            <a:spLocks noGrp="1"/>
          </p:cNvSpPr>
          <p:nvPr>
            <p:ph type="title"/>
          </p:nvPr>
        </p:nvSpPr>
        <p:spPr>
          <a:xfrm>
            <a:off x="424069" y="595655"/>
            <a:ext cx="4426227" cy="1330839"/>
          </a:xfrm>
        </p:spPr>
        <p:txBody>
          <a:bodyPr>
            <a:normAutofit/>
          </a:bodyPr>
          <a:lstStyle/>
          <a:p>
            <a:r>
              <a:rPr lang="en-US" sz="3600" b="1" dirty="0">
                <a:latin typeface="+mn-lt"/>
              </a:rPr>
              <a:t>7. Be careful with honeybee hives</a:t>
            </a:r>
            <a:endParaRPr lang="en-IE" sz="3600" b="1" dirty="0">
              <a:latin typeface="+mn-lt"/>
            </a:endParaRPr>
          </a:p>
        </p:txBody>
      </p:sp>
      <p:sp>
        <p:nvSpPr>
          <p:cNvPr id="3" name="Content Placeholder 2">
            <a:extLst>
              <a:ext uri="{FF2B5EF4-FFF2-40B4-BE49-F238E27FC236}">
                <a16:creationId xmlns:a16="http://schemas.microsoft.com/office/drawing/2014/main" id="{96166726-7EB5-46C9-AA26-0F7149C90648}"/>
              </a:ext>
            </a:extLst>
          </p:cNvPr>
          <p:cNvSpPr>
            <a:spLocks noGrp="1"/>
          </p:cNvSpPr>
          <p:nvPr>
            <p:ph idx="1"/>
          </p:nvPr>
        </p:nvSpPr>
        <p:spPr>
          <a:xfrm>
            <a:off x="397566" y="2088086"/>
            <a:ext cx="3878550" cy="4663898"/>
          </a:xfrm>
        </p:spPr>
        <p:txBody>
          <a:bodyPr>
            <a:normAutofit/>
          </a:bodyPr>
          <a:lstStyle/>
          <a:p>
            <a:r>
              <a:rPr lang="en-US" sz="2400" dirty="0"/>
              <a:t>On the island of Ireland, we have one native honeybee and it is not in decline.</a:t>
            </a:r>
          </a:p>
          <a:p>
            <a:r>
              <a:rPr lang="en-US" sz="2400" dirty="0"/>
              <a:t>Too many managed hives can lead to competition with wild bees. </a:t>
            </a:r>
          </a:p>
          <a:p>
            <a:r>
              <a:rPr lang="en-US" sz="2400" dirty="0"/>
              <a:t>When taking actions for sustainability, be clear about the benefits and possible impacts.</a:t>
            </a:r>
          </a:p>
        </p:txBody>
      </p:sp>
      <p:pic>
        <p:nvPicPr>
          <p:cNvPr id="4" name="Picture 3">
            <a:extLst>
              <a:ext uri="{FF2B5EF4-FFF2-40B4-BE49-F238E27FC236}">
                <a16:creationId xmlns:a16="http://schemas.microsoft.com/office/drawing/2014/main" id="{7DEF4750-C7C0-4A87-A3B0-D6BF4E1CEF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A34A5C16-E7A5-4CA0-BF43-EC0C95A532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pic>
        <p:nvPicPr>
          <p:cNvPr id="5122" name="Picture 2">
            <a:extLst>
              <a:ext uri="{FF2B5EF4-FFF2-40B4-BE49-F238E27FC236}">
                <a16:creationId xmlns:a16="http://schemas.microsoft.com/office/drawing/2014/main" id="{9C32D45E-5DDF-4030-9873-8CEDCFAE865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723" t="788" r="1388" b="14976"/>
          <a:stretch/>
        </p:blipFill>
        <p:spPr bwMode="auto">
          <a:xfrm>
            <a:off x="6077507" y="1926494"/>
            <a:ext cx="5508769" cy="368986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05BBD1BF-EBD9-44E4-BF5F-D2CE107B298D}"/>
              </a:ext>
            </a:extLst>
          </p:cNvPr>
          <p:cNvSpPr txBox="1"/>
          <p:nvPr/>
        </p:nvSpPr>
        <p:spPr>
          <a:xfrm>
            <a:off x="6692013" y="5729347"/>
            <a:ext cx="4279756" cy="338554"/>
          </a:xfrm>
          <a:prstGeom prst="rect">
            <a:avLst/>
          </a:prstGeom>
          <a:noFill/>
        </p:spPr>
        <p:txBody>
          <a:bodyPr wrap="square" rtlCol="0">
            <a:spAutoFit/>
          </a:bodyPr>
          <a:lstStyle/>
          <a:p>
            <a:pPr algn="ctr"/>
            <a:r>
              <a:rPr lang="en-US" sz="1600" dirty="0"/>
              <a:t>Bumblebee and Honeybee (Pic: Michael Ryan)</a:t>
            </a:r>
            <a:endParaRPr lang="en-IE" sz="1600" dirty="0"/>
          </a:p>
        </p:txBody>
      </p:sp>
    </p:spTree>
    <p:extLst>
      <p:ext uri="{BB962C8B-B14F-4D97-AF65-F5344CB8AC3E}">
        <p14:creationId xmlns:p14="http://schemas.microsoft.com/office/powerpoint/2010/main" val="14249190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BF4658F-FC6C-4603-AB25-7C6D1286BF32}"/>
              </a:ext>
            </a:extLst>
          </p:cNvPr>
          <p:cNvSpPr>
            <a:spLocks noGrp="1"/>
          </p:cNvSpPr>
          <p:nvPr>
            <p:ph type="title"/>
          </p:nvPr>
        </p:nvSpPr>
        <p:spPr>
          <a:xfrm>
            <a:off x="424069" y="595655"/>
            <a:ext cx="4426227" cy="1330839"/>
          </a:xfrm>
        </p:spPr>
        <p:txBody>
          <a:bodyPr>
            <a:normAutofit/>
          </a:bodyPr>
          <a:lstStyle/>
          <a:p>
            <a:r>
              <a:rPr lang="en-US" sz="3200" b="1" dirty="0">
                <a:latin typeface="+mn-lt"/>
              </a:rPr>
              <a:t>8. Be careful with wildflower seed mixes</a:t>
            </a:r>
            <a:endParaRPr lang="en-IE" sz="3200" b="1" dirty="0">
              <a:latin typeface="+mn-lt"/>
            </a:endParaRPr>
          </a:p>
        </p:txBody>
      </p:sp>
      <p:sp>
        <p:nvSpPr>
          <p:cNvPr id="3" name="Content Placeholder 2">
            <a:extLst>
              <a:ext uri="{FF2B5EF4-FFF2-40B4-BE49-F238E27FC236}">
                <a16:creationId xmlns:a16="http://schemas.microsoft.com/office/drawing/2014/main" id="{96166726-7EB5-46C9-AA26-0F7149C90648}"/>
              </a:ext>
            </a:extLst>
          </p:cNvPr>
          <p:cNvSpPr>
            <a:spLocks noGrp="1"/>
          </p:cNvSpPr>
          <p:nvPr>
            <p:ph idx="1"/>
          </p:nvPr>
        </p:nvSpPr>
        <p:spPr>
          <a:xfrm>
            <a:off x="397566" y="2088086"/>
            <a:ext cx="3878550" cy="4663898"/>
          </a:xfrm>
        </p:spPr>
        <p:txBody>
          <a:bodyPr>
            <a:normAutofit/>
          </a:bodyPr>
          <a:lstStyle/>
          <a:p>
            <a:r>
              <a:rPr lang="en-US" sz="2400" dirty="0"/>
              <a:t>Wildflower seed mixes have been found to contain non-native species and can inadvertently introduce invasive species. </a:t>
            </a:r>
          </a:p>
          <a:p>
            <a:r>
              <a:rPr lang="en-US" sz="2400" dirty="0"/>
              <a:t>If you must use them, make sure they are native species and of Irish origin. </a:t>
            </a:r>
          </a:p>
          <a:p>
            <a:r>
              <a:rPr lang="en-US" sz="2400" dirty="0"/>
              <a:t>Or, collect seeds from local wildflowers in August when meadows drop their seeds. </a:t>
            </a:r>
            <a:endParaRPr lang="en-IE" sz="2400" dirty="0"/>
          </a:p>
        </p:txBody>
      </p:sp>
      <p:pic>
        <p:nvPicPr>
          <p:cNvPr id="4" name="Picture 3">
            <a:extLst>
              <a:ext uri="{FF2B5EF4-FFF2-40B4-BE49-F238E27FC236}">
                <a16:creationId xmlns:a16="http://schemas.microsoft.com/office/drawing/2014/main" id="{7DEF4750-C7C0-4A87-A3B0-D6BF4E1CEF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A34A5C16-E7A5-4CA0-BF43-EC0C95A532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pic>
        <p:nvPicPr>
          <p:cNvPr id="7170" name="Picture 2">
            <a:extLst>
              <a:ext uri="{FF2B5EF4-FFF2-40B4-BE49-F238E27FC236}">
                <a16:creationId xmlns:a16="http://schemas.microsoft.com/office/drawing/2014/main" id="{487CB037-93CE-4F9A-BD85-601BBDFE5C5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625" r="531" b="29065"/>
          <a:stretch/>
        </p:blipFill>
        <p:spPr bwMode="auto">
          <a:xfrm>
            <a:off x="6338464" y="1590260"/>
            <a:ext cx="4752736" cy="44792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9BF85A9-15A3-A276-4632-F1C831F2DFD8}"/>
              </a:ext>
            </a:extLst>
          </p:cNvPr>
          <p:cNvPicPr>
            <a:picLocks noChangeAspect="1"/>
          </p:cNvPicPr>
          <p:nvPr/>
        </p:nvPicPr>
        <p:blipFill>
          <a:blip r:embed="rId6"/>
          <a:stretch>
            <a:fillRect/>
          </a:stretch>
        </p:blipFill>
        <p:spPr>
          <a:xfrm>
            <a:off x="4908415" y="3238795"/>
            <a:ext cx="2375170" cy="3429000"/>
          </a:xfrm>
          <a:prstGeom prst="rect">
            <a:avLst/>
          </a:prstGeom>
        </p:spPr>
      </p:pic>
    </p:spTree>
    <p:extLst>
      <p:ext uri="{BB962C8B-B14F-4D97-AF65-F5344CB8AC3E}">
        <p14:creationId xmlns:p14="http://schemas.microsoft.com/office/powerpoint/2010/main" val="894669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58D919C-DB06-4E85-2971-E6C4BC69EEA0}"/>
            </a:ext>
          </a:extLst>
        </p:cNvPr>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396C88AA-1EFC-4289-2D26-8751B4BBDB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98E90CDF-3A4D-EA53-56AA-62C5E49D0C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descr="A picture containing calendar&#10;&#10;Description automatically generated">
            <a:extLst>
              <a:ext uri="{FF2B5EF4-FFF2-40B4-BE49-F238E27FC236}">
                <a16:creationId xmlns:a16="http://schemas.microsoft.com/office/drawing/2014/main" id="{E2A4BCFC-8F33-3142-5FE9-635485851B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pic>
        <p:nvPicPr>
          <p:cNvPr id="40" name="Picture 39">
            <a:extLst>
              <a:ext uri="{FF2B5EF4-FFF2-40B4-BE49-F238E27FC236}">
                <a16:creationId xmlns:a16="http://schemas.microsoft.com/office/drawing/2014/main" id="{06871868-DC4D-BB57-56FB-6AB415C0302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537158" y="59637"/>
            <a:ext cx="1408209" cy="1055934"/>
          </a:xfrm>
          <a:prstGeom prst="rect">
            <a:avLst/>
          </a:prstGeom>
          <a:noFill/>
        </p:spPr>
      </p:pic>
      <p:pic>
        <p:nvPicPr>
          <p:cNvPr id="3074" name="Picture 2" descr="Sponsored Ad – 13.9 Inch Fuzzy Flower Bumblebee Stuffed Animal Honey Bee Pulshies with Flower Face and Wings Cuddly Bumble...">
            <a:extLst>
              <a:ext uri="{FF2B5EF4-FFF2-40B4-BE49-F238E27FC236}">
                <a16:creationId xmlns:a16="http://schemas.microsoft.com/office/drawing/2014/main" id="{23E08969-F9B0-986F-D93A-817E17A130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36142" y="3964038"/>
            <a:ext cx="3042803" cy="248438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ooksmart British Designed Eco Bag | Eco Bags With Handles Great For On The Go | Eco Friendly Option For Shopping Bags">
            <a:extLst>
              <a:ext uri="{FF2B5EF4-FFF2-40B4-BE49-F238E27FC236}">
                <a16:creationId xmlns:a16="http://schemas.microsoft.com/office/drawing/2014/main" id="{96B4ED35-9D69-71A8-3C6F-4D2BA487D97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9132" y="409576"/>
            <a:ext cx="2547720" cy="3267076"/>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Solar Garden Lights, Honey Bee Fairy String Lights, 7M/24Ft 8 Mode Waterproof Outdoor/Indoor Garden Lighting for Flower Fe...">
            <a:extLst>
              <a:ext uri="{FF2B5EF4-FFF2-40B4-BE49-F238E27FC236}">
                <a16:creationId xmlns:a16="http://schemas.microsoft.com/office/drawing/2014/main" id="{0B71B6BA-A582-7B3E-32FB-7AD346483FA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95295" y="4020591"/>
            <a:ext cx="2417762" cy="2417762"/>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Amazon.com: Bee Movie [DVD] : Jerry Seinfeld, Renee Zellweger, Matthew  Broderick, John Goodman, Patrick Warburton, Chris Rock, Simon J. Smith,  Steve Hickner, Jerry Seinfeld, Christina Steinberg, Jerry Seinfeld, Spike  Feresten, Barry Marder,">
            <a:extLst>
              <a:ext uri="{FF2B5EF4-FFF2-40B4-BE49-F238E27FC236}">
                <a16:creationId xmlns:a16="http://schemas.microsoft.com/office/drawing/2014/main" id="{DCE82087-473C-EFAE-94CC-C00D60573AF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65682" y="404813"/>
            <a:ext cx="2417763" cy="3429000"/>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Man vs. Bee (TV Series 2022) - IMDb">
            <a:extLst>
              <a:ext uri="{FF2B5EF4-FFF2-40B4-BE49-F238E27FC236}">
                <a16:creationId xmlns:a16="http://schemas.microsoft.com/office/drawing/2014/main" id="{03833D84-86B4-17E4-ACFE-FC8A1DBD48A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49673" y="404813"/>
            <a:ext cx="2164167" cy="3210965"/>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descr="Peggy Wilkins Complete Cushion Happy Bee - Fernhill Garden Centre">
            <a:extLst>
              <a:ext uri="{FF2B5EF4-FFF2-40B4-BE49-F238E27FC236}">
                <a16:creationId xmlns:a16="http://schemas.microsoft.com/office/drawing/2014/main" id="{FE9A6158-7F76-E578-FD50-AD88AAA586A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593033" y="872110"/>
            <a:ext cx="3189244" cy="2076450"/>
          </a:xfrm>
          <a:prstGeom prst="rect">
            <a:avLst/>
          </a:prstGeom>
          <a:noFill/>
          <a:extLst>
            <a:ext uri="{909E8E84-426E-40DD-AFC4-6F175D3DCCD1}">
              <a14:hiddenFill xmlns:a14="http://schemas.microsoft.com/office/drawing/2010/main">
                <a:solidFill>
                  <a:srgbClr val="FFFFFF"/>
                </a:solidFill>
              </a14:hiddenFill>
            </a:ext>
          </a:extLst>
        </p:spPr>
      </p:pic>
      <p:pic>
        <p:nvPicPr>
          <p:cNvPr id="3092" name="Picture 20" descr="Let It Bee T-Shirt Tee Great Summer Ladies Organic Cotton Tee With Bee  slogan Insect Design Print Eco and Vegan Friendly">
            <a:extLst>
              <a:ext uri="{FF2B5EF4-FFF2-40B4-BE49-F238E27FC236}">
                <a16:creationId xmlns:a16="http://schemas.microsoft.com/office/drawing/2014/main" id="{04C6EB23-AE24-8A4C-2308-294BCB18E2A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381656" y="3234652"/>
            <a:ext cx="3203701" cy="3203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4960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500"/>
                                        <p:tgtEl>
                                          <p:spTgt spid="3076"/>
                                        </p:tgtEl>
                                      </p:cBhvr>
                                    </p:animEffect>
                                  </p:childTnLst>
                                </p:cTn>
                              </p:par>
                              <p:par>
                                <p:cTn id="8" presetID="10" presetClass="entr" presetSubtype="0" fill="hold" nodeType="withEffect">
                                  <p:stCondLst>
                                    <p:cond delay="0"/>
                                  </p:stCondLst>
                                  <p:childTnLst>
                                    <p:set>
                                      <p:cBhvr>
                                        <p:cTn id="9" dur="1" fill="hold">
                                          <p:stCondLst>
                                            <p:cond delay="0"/>
                                          </p:stCondLst>
                                        </p:cTn>
                                        <p:tgtEl>
                                          <p:spTgt spid="3088"/>
                                        </p:tgtEl>
                                        <p:attrNameLst>
                                          <p:attrName>style.visibility</p:attrName>
                                        </p:attrNameLst>
                                      </p:cBhvr>
                                      <p:to>
                                        <p:strVal val="visible"/>
                                      </p:to>
                                    </p:set>
                                    <p:animEffect transition="in" filter="fade">
                                      <p:cBhvr>
                                        <p:cTn id="10" dur="500"/>
                                        <p:tgtEl>
                                          <p:spTgt spid="3088"/>
                                        </p:tgtEl>
                                      </p:cBhvr>
                                    </p:animEffect>
                                  </p:childTnLst>
                                </p:cTn>
                              </p:par>
                              <p:par>
                                <p:cTn id="11" presetID="10" presetClass="entr" presetSubtype="0" fill="hold" nodeType="withEffect">
                                  <p:stCondLst>
                                    <p:cond delay="0"/>
                                  </p:stCondLst>
                                  <p:childTnLst>
                                    <p:set>
                                      <p:cBhvr>
                                        <p:cTn id="12" dur="1" fill="hold">
                                          <p:stCondLst>
                                            <p:cond delay="0"/>
                                          </p:stCondLst>
                                        </p:cTn>
                                        <p:tgtEl>
                                          <p:spTgt spid="3086"/>
                                        </p:tgtEl>
                                        <p:attrNameLst>
                                          <p:attrName>style.visibility</p:attrName>
                                        </p:attrNameLst>
                                      </p:cBhvr>
                                      <p:to>
                                        <p:strVal val="visible"/>
                                      </p:to>
                                    </p:set>
                                    <p:animEffect transition="in" filter="fade">
                                      <p:cBhvr>
                                        <p:cTn id="13" dur="500"/>
                                        <p:tgtEl>
                                          <p:spTgt spid="3086"/>
                                        </p:tgtEl>
                                      </p:cBhvr>
                                    </p:animEffect>
                                  </p:childTnLst>
                                </p:cTn>
                              </p:par>
                              <p:par>
                                <p:cTn id="14" presetID="10" presetClass="entr" presetSubtype="0" fill="hold" nodeType="withEffect">
                                  <p:stCondLst>
                                    <p:cond delay="0"/>
                                  </p:stCondLst>
                                  <p:childTnLst>
                                    <p:set>
                                      <p:cBhvr>
                                        <p:cTn id="15" dur="1" fill="hold">
                                          <p:stCondLst>
                                            <p:cond delay="0"/>
                                          </p:stCondLst>
                                        </p:cTn>
                                        <p:tgtEl>
                                          <p:spTgt spid="3090"/>
                                        </p:tgtEl>
                                        <p:attrNameLst>
                                          <p:attrName>style.visibility</p:attrName>
                                        </p:attrNameLst>
                                      </p:cBhvr>
                                      <p:to>
                                        <p:strVal val="visible"/>
                                      </p:to>
                                    </p:set>
                                    <p:animEffect transition="in" filter="fade">
                                      <p:cBhvr>
                                        <p:cTn id="16" dur="500"/>
                                        <p:tgtEl>
                                          <p:spTgt spid="3090"/>
                                        </p:tgtEl>
                                      </p:cBhvr>
                                    </p:animEffect>
                                  </p:childTnLst>
                                </p:cTn>
                              </p:par>
                              <p:par>
                                <p:cTn id="17" presetID="10" presetClass="entr" presetSubtype="0" fill="hold" nodeType="withEffect">
                                  <p:stCondLst>
                                    <p:cond delay="0"/>
                                  </p:stCondLst>
                                  <p:childTnLst>
                                    <p:set>
                                      <p:cBhvr>
                                        <p:cTn id="18" dur="1" fill="hold">
                                          <p:stCondLst>
                                            <p:cond delay="0"/>
                                          </p:stCondLst>
                                        </p:cTn>
                                        <p:tgtEl>
                                          <p:spTgt spid="3074"/>
                                        </p:tgtEl>
                                        <p:attrNameLst>
                                          <p:attrName>style.visibility</p:attrName>
                                        </p:attrNameLst>
                                      </p:cBhvr>
                                      <p:to>
                                        <p:strVal val="visible"/>
                                      </p:to>
                                    </p:set>
                                    <p:animEffect transition="in" filter="fade">
                                      <p:cBhvr>
                                        <p:cTn id="19" dur="500"/>
                                        <p:tgtEl>
                                          <p:spTgt spid="3074"/>
                                        </p:tgtEl>
                                      </p:cBhvr>
                                    </p:animEffect>
                                  </p:childTnLst>
                                </p:cTn>
                              </p:par>
                              <p:par>
                                <p:cTn id="20" presetID="10" presetClass="entr" presetSubtype="0" fill="hold" nodeType="withEffect">
                                  <p:stCondLst>
                                    <p:cond delay="0"/>
                                  </p:stCondLst>
                                  <p:childTnLst>
                                    <p:set>
                                      <p:cBhvr>
                                        <p:cTn id="21" dur="1" fill="hold">
                                          <p:stCondLst>
                                            <p:cond delay="0"/>
                                          </p:stCondLst>
                                        </p:cTn>
                                        <p:tgtEl>
                                          <p:spTgt spid="3080"/>
                                        </p:tgtEl>
                                        <p:attrNameLst>
                                          <p:attrName>style.visibility</p:attrName>
                                        </p:attrNameLst>
                                      </p:cBhvr>
                                      <p:to>
                                        <p:strVal val="visible"/>
                                      </p:to>
                                    </p:set>
                                    <p:animEffect transition="in" filter="fade">
                                      <p:cBhvr>
                                        <p:cTn id="22" dur="500"/>
                                        <p:tgtEl>
                                          <p:spTgt spid="3080"/>
                                        </p:tgtEl>
                                      </p:cBhvr>
                                    </p:animEffect>
                                  </p:childTnLst>
                                </p:cTn>
                              </p:par>
                              <p:par>
                                <p:cTn id="23" presetID="10" presetClass="entr" presetSubtype="0" fill="hold" nodeType="withEffect">
                                  <p:stCondLst>
                                    <p:cond delay="0"/>
                                  </p:stCondLst>
                                  <p:childTnLst>
                                    <p:set>
                                      <p:cBhvr>
                                        <p:cTn id="24" dur="1" fill="hold">
                                          <p:stCondLst>
                                            <p:cond delay="0"/>
                                          </p:stCondLst>
                                        </p:cTn>
                                        <p:tgtEl>
                                          <p:spTgt spid="3092"/>
                                        </p:tgtEl>
                                        <p:attrNameLst>
                                          <p:attrName>style.visibility</p:attrName>
                                        </p:attrNameLst>
                                      </p:cBhvr>
                                      <p:to>
                                        <p:strVal val="visible"/>
                                      </p:to>
                                    </p:set>
                                    <p:animEffect transition="in" filter="fade">
                                      <p:cBhvr>
                                        <p:cTn id="25" dur="500"/>
                                        <p:tgtEl>
                                          <p:spTgt spid="30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BF4658F-FC6C-4603-AB25-7C6D1286BF32}"/>
              </a:ext>
            </a:extLst>
          </p:cNvPr>
          <p:cNvSpPr>
            <a:spLocks noGrp="1"/>
          </p:cNvSpPr>
          <p:nvPr>
            <p:ph type="title"/>
          </p:nvPr>
        </p:nvSpPr>
        <p:spPr>
          <a:xfrm>
            <a:off x="424069" y="595655"/>
            <a:ext cx="4426227" cy="1330839"/>
          </a:xfrm>
        </p:spPr>
        <p:txBody>
          <a:bodyPr>
            <a:normAutofit/>
          </a:bodyPr>
          <a:lstStyle/>
          <a:p>
            <a:r>
              <a:rPr lang="en-US" sz="3200" b="1" dirty="0">
                <a:latin typeface="+mn-lt"/>
              </a:rPr>
              <a:t>9. Don’t install a large bee hotel</a:t>
            </a:r>
            <a:endParaRPr lang="en-IE" sz="3200" b="1" dirty="0">
              <a:latin typeface="+mn-lt"/>
            </a:endParaRPr>
          </a:p>
        </p:txBody>
      </p:sp>
      <p:sp>
        <p:nvSpPr>
          <p:cNvPr id="3" name="Content Placeholder 2">
            <a:extLst>
              <a:ext uri="{FF2B5EF4-FFF2-40B4-BE49-F238E27FC236}">
                <a16:creationId xmlns:a16="http://schemas.microsoft.com/office/drawing/2014/main" id="{96166726-7EB5-46C9-AA26-0F7149C90648}"/>
              </a:ext>
            </a:extLst>
          </p:cNvPr>
          <p:cNvSpPr>
            <a:spLocks noGrp="1"/>
          </p:cNvSpPr>
          <p:nvPr>
            <p:ph idx="1"/>
          </p:nvPr>
        </p:nvSpPr>
        <p:spPr>
          <a:xfrm>
            <a:off x="397566" y="2088086"/>
            <a:ext cx="3878550" cy="4663898"/>
          </a:xfrm>
        </p:spPr>
        <p:txBody>
          <a:bodyPr>
            <a:normAutofit/>
          </a:bodyPr>
          <a:lstStyle/>
          <a:p>
            <a:r>
              <a:rPr lang="en-US" sz="2400" dirty="0"/>
              <a:t>Large bee hotels can encourage the spread of disease and attract predators.</a:t>
            </a:r>
          </a:p>
          <a:p>
            <a:r>
              <a:rPr lang="en-US" sz="2400" dirty="0"/>
              <a:t>Avoid anything larger than an average-sized bird box.</a:t>
            </a:r>
            <a:endParaRPr lang="en-IE" sz="2400" dirty="0"/>
          </a:p>
        </p:txBody>
      </p:sp>
      <p:pic>
        <p:nvPicPr>
          <p:cNvPr id="4" name="Picture 3">
            <a:extLst>
              <a:ext uri="{FF2B5EF4-FFF2-40B4-BE49-F238E27FC236}">
                <a16:creationId xmlns:a16="http://schemas.microsoft.com/office/drawing/2014/main" id="{7DEF4750-C7C0-4A87-A3B0-D6BF4E1CEF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A34A5C16-E7A5-4CA0-BF43-EC0C95A532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pic>
        <p:nvPicPr>
          <p:cNvPr id="9" name="Content Placeholder 5" descr="A picture containing old&#10;&#10;Description automatically generated">
            <a:extLst>
              <a:ext uri="{FF2B5EF4-FFF2-40B4-BE49-F238E27FC236}">
                <a16:creationId xmlns:a16="http://schemas.microsoft.com/office/drawing/2014/main" id="{2D9B998A-77A5-4409-BCE6-D17CCF678902}"/>
              </a:ext>
            </a:extLst>
          </p:cNvPr>
          <p:cNvPicPr>
            <a:picLocks noChangeAspect="1"/>
          </p:cNvPicPr>
          <p:nvPr/>
        </p:nvPicPr>
        <p:blipFill rotWithShape="1">
          <a:blip r:embed="rId5">
            <a:extLst>
              <a:ext uri="{28A0092B-C50C-407E-A947-70E740481C1C}">
                <a14:useLocalDpi xmlns:a14="http://schemas.microsoft.com/office/drawing/2010/main" val="0"/>
              </a:ext>
            </a:extLst>
          </a:blip>
          <a:srcRect t="8702" b="18843"/>
          <a:stretch/>
        </p:blipFill>
        <p:spPr>
          <a:xfrm>
            <a:off x="6896374" y="1451374"/>
            <a:ext cx="3649090" cy="4700281"/>
          </a:xfrm>
          <a:prstGeom prst="rect">
            <a:avLst/>
          </a:prstGeom>
        </p:spPr>
      </p:pic>
      <p:sp>
        <p:nvSpPr>
          <p:cNvPr id="10" name="TextBox 9">
            <a:extLst>
              <a:ext uri="{FF2B5EF4-FFF2-40B4-BE49-F238E27FC236}">
                <a16:creationId xmlns:a16="http://schemas.microsoft.com/office/drawing/2014/main" id="{BAF0E072-D385-4ADB-8BF9-F2814F6DDD18}"/>
              </a:ext>
            </a:extLst>
          </p:cNvPr>
          <p:cNvSpPr txBox="1"/>
          <p:nvPr/>
        </p:nvSpPr>
        <p:spPr>
          <a:xfrm>
            <a:off x="6581041" y="6216592"/>
            <a:ext cx="4279756" cy="584775"/>
          </a:xfrm>
          <a:prstGeom prst="rect">
            <a:avLst/>
          </a:prstGeom>
          <a:noFill/>
        </p:spPr>
        <p:txBody>
          <a:bodyPr wrap="square" rtlCol="0">
            <a:spAutoFit/>
          </a:bodyPr>
          <a:lstStyle/>
          <a:p>
            <a:pPr algn="ctr"/>
            <a:r>
              <a:rPr lang="en-US" sz="1600" dirty="0"/>
              <a:t>A bee hotel should be no bigger than an average bird box</a:t>
            </a:r>
            <a:endParaRPr lang="en-IE" sz="1600" dirty="0"/>
          </a:p>
        </p:txBody>
      </p:sp>
      <p:pic>
        <p:nvPicPr>
          <p:cNvPr id="5" name="Picture 4">
            <a:extLst>
              <a:ext uri="{FF2B5EF4-FFF2-40B4-BE49-F238E27FC236}">
                <a16:creationId xmlns:a16="http://schemas.microsoft.com/office/drawing/2014/main" id="{42C2E742-3D18-36F8-6E30-469F7DF2A7C8}"/>
              </a:ext>
            </a:extLst>
          </p:cNvPr>
          <p:cNvPicPr>
            <a:picLocks noChangeAspect="1"/>
          </p:cNvPicPr>
          <p:nvPr/>
        </p:nvPicPr>
        <p:blipFill>
          <a:blip r:embed="rId6"/>
          <a:stretch>
            <a:fillRect/>
          </a:stretch>
        </p:blipFill>
        <p:spPr>
          <a:xfrm>
            <a:off x="4815384" y="2901593"/>
            <a:ext cx="2641119" cy="3803932"/>
          </a:xfrm>
          <a:prstGeom prst="rect">
            <a:avLst/>
          </a:prstGeom>
        </p:spPr>
      </p:pic>
    </p:spTree>
    <p:extLst>
      <p:ext uri="{BB962C8B-B14F-4D97-AF65-F5344CB8AC3E}">
        <p14:creationId xmlns:p14="http://schemas.microsoft.com/office/powerpoint/2010/main" val="445298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BF4658F-FC6C-4603-AB25-7C6D1286BF32}"/>
              </a:ext>
            </a:extLst>
          </p:cNvPr>
          <p:cNvSpPr>
            <a:spLocks noGrp="1"/>
          </p:cNvSpPr>
          <p:nvPr>
            <p:ph type="title"/>
          </p:nvPr>
        </p:nvSpPr>
        <p:spPr>
          <a:xfrm>
            <a:off x="424069" y="595655"/>
            <a:ext cx="4426227" cy="1330839"/>
          </a:xfrm>
        </p:spPr>
        <p:txBody>
          <a:bodyPr>
            <a:normAutofit/>
          </a:bodyPr>
          <a:lstStyle/>
          <a:p>
            <a:r>
              <a:rPr lang="en-US" sz="3200" b="1" dirty="0">
                <a:latin typeface="+mn-lt"/>
              </a:rPr>
              <a:t>10. Work with others &amp; spread the word</a:t>
            </a:r>
            <a:endParaRPr lang="en-IE" sz="3200" b="1" dirty="0">
              <a:latin typeface="+mn-lt"/>
            </a:endParaRPr>
          </a:p>
        </p:txBody>
      </p:sp>
      <p:pic>
        <p:nvPicPr>
          <p:cNvPr id="4" name="Picture 3">
            <a:extLst>
              <a:ext uri="{FF2B5EF4-FFF2-40B4-BE49-F238E27FC236}">
                <a16:creationId xmlns:a16="http://schemas.microsoft.com/office/drawing/2014/main" id="{7DEF4750-C7C0-4A87-A3B0-D6BF4E1CEF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A34A5C16-E7A5-4CA0-BF43-EC0C95A532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sp>
        <p:nvSpPr>
          <p:cNvPr id="9" name="Content Placeholder 8">
            <a:extLst>
              <a:ext uri="{FF2B5EF4-FFF2-40B4-BE49-F238E27FC236}">
                <a16:creationId xmlns:a16="http://schemas.microsoft.com/office/drawing/2014/main" id="{A55D60BE-65AF-45F1-86C6-EA10E537FA91}"/>
              </a:ext>
            </a:extLst>
          </p:cNvPr>
          <p:cNvSpPr>
            <a:spLocks noGrp="1"/>
          </p:cNvSpPr>
          <p:nvPr>
            <p:ph idx="1"/>
          </p:nvPr>
        </p:nvSpPr>
        <p:spPr>
          <a:xfrm>
            <a:off x="661293" y="1825625"/>
            <a:ext cx="3764933" cy="4351338"/>
          </a:xfrm>
        </p:spPr>
        <p:txBody>
          <a:bodyPr>
            <a:normAutofit fontScale="85000" lnSpcReduction="20000"/>
          </a:bodyPr>
          <a:lstStyle/>
          <a:p>
            <a:r>
              <a:rPr lang="en-US" dirty="0"/>
              <a:t>Work with others within your community to make the greatest change.</a:t>
            </a:r>
          </a:p>
          <a:p>
            <a:pPr lvl="1"/>
            <a:r>
              <a:rPr lang="en-US" dirty="0"/>
              <a:t>Tidy Towns</a:t>
            </a:r>
          </a:p>
          <a:p>
            <a:pPr lvl="1"/>
            <a:r>
              <a:rPr lang="en-US" dirty="0"/>
              <a:t>Schools</a:t>
            </a:r>
          </a:p>
          <a:p>
            <a:pPr lvl="1"/>
            <a:r>
              <a:rPr lang="en-US" dirty="0"/>
              <a:t>Faith communities</a:t>
            </a:r>
          </a:p>
          <a:p>
            <a:pPr lvl="1"/>
            <a:r>
              <a:rPr lang="en-US" dirty="0"/>
              <a:t>Men’s Sheds</a:t>
            </a:r>
          </a:p>
          <a:p>
            <a:pPr lvl="1"/>
            <a:r>
              <a:rPr lang="en-US" dirty="0"/>
              <a:t>GAA/ sports clubs</a:t>
            </a:r>
          </a:p>
          <a:p>
            <a:pPr lvl="1"/>
            <a:r>
              <a:rPr lang="en-US" dirty="0"/>
              <a:t>Local businesses</a:t>
            </a:r>
          </a:p>
          <a:p>
            <a:r>
              <a:rPr lang="en-US" dirty="0"/>
              <a:t>Create biodiversity walking trails</a:t>
            </a:r>
          </a:p>
          <a:p>
            <a:r>
              <a:rPr lang="en-US" dirty="0"/>
              <a:t>Raise awareness through social media, local newsletters</a:t>
            </a:r>
          </a:p>
        </p:txBody>
      </p:sp>
      <p:sp>
        <p:nvSpPr>
          <p:cNvPr id="13" name="TextBox 12">
            <a:extLst>
              <a:ext uri="{FF2B5EF4-FFF2-40B4-BE49-F238E27FC236}">
                <a16:creationId xmlns:a16="http://schemas.microsoft.com/office/drawing/2014/main" id="{0D08742A-EF44-4FDE-935E-E02F1101DF9A}"/>
              </a:ext>
            </a:extLst>
          </p:cNvPr>
          <p:cNvSpPr txBox="1"/>
          <p:nvPr/>
        </p:nvSpPr>
        <p:spPr>
          <a:xfrm>
            <a:off x="6385972" y="5592188"/>
            <a:ext cx="4279756" cy="338554"/>
          </a:xfrm>
          <a:prstGeom prst="rect">
            <a:avLst/>
          </a:prstGeom>
          <a:noFill/>
        </p:spPr>
        <p:txBody>
          <a:bodyPr wrap="square" rtlCol="0">
            <a:spAutoFit/>
          </a:bodyPr>
          <a:lstStyle/>
          <a:p>
            <a:pPr algn="ctr"/>
            <a:r>
              <a:rPr lang="en-US" sz="1600" dirty="0"/>
              <a:t>Blarney Street Pollinator Path</a:t>
            </a:r>
            <a:endParaRPr lang="en-IE" sz="1600" dirty="0"/>
          </a:p>
        </p:txBody>
      </p:sp>
      <p:pic>
        <p:nvPicPr>
          <p:cNvPr id="1026" name="Picture 2" descr="Image">
            <a:extLst>
              <a:ext uri="{FF2B5EF4-FFF2-40B4-BE49-F238E27FC236}">
                <a16:creationId xmlns:a16="http://schemas.microsoft.com/office/drawing/2014/main" id="{E83D2D5E-75B9-7FEB-43F2-45670FE4476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41622"/>
          <a:stretch/>
        </p:blipFill>
        <p:spPr bwMode="auto">
          <a:xfrm>
            <a:off x="5954100" y="1588599"/>
            <a:ext cx="5143500" cy="4003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95924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BF4658F-FC6C-4603-AB25-7C6D1286BF32}"/>
              </a:ext>
            </a:extLst>
          </p:cNvPr>
          <p:cNvSpPr>
            <a:spLocks noGrp="1"/>
          </p:cNvSpPr>
          <p:nvPr>
            <p:ph type="title"/>
          </p:nvPr>
        </p:nvSpPr>
        <p:spPr>
          <a:xfrm>
            <a:off x="424069" y="595655"/>
            <a:ext cx="4426227" cy="1330839"/>
          </a:xfrm>
        </p:spPr>
        <p:txBody>
          <a:bodyPr>
            <a:normAutofit/>
          </a:bodyPr>
          <a:lstStyle/>
          <a:p>
            <a:r>
              <a:rPr lang="en-US" sz="3200" b="1" dirty="0">
                <a:latin typeface="+mn-lt"/>
              </a:rPr>
              <a:t>Tracking Progress</a:t>
            </a:r>
            <a:endParaRPr lang="en-IE" sz="3200" b="1" dirty="0">
              <a:latin typeface="+mn-lt"/>
            </a:endParaRPr>
          </a:p>
        </p:txBody>
      </p:sp>
      <p:pic>
        <p:nvPicPr>
          <p:cNvPr id="4" name="Picture 3">
            <a:extLst>
              <a:ext uri="{FF2B5EF4-FFF2-40B4-BE49-F238E27FC236}">
                <a16:creationId xmlns:a16="http://schemas.microsoft.com/office/drawing/2014/main" id="{7DEF4750-C7C0-4A87-A3B0-D6BF4E1CEF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A34A5C16-E7A5-4CA0-BF43-EC0C95A532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sp>
        <p:nvSpPr>
          <p:cNvPr id="9" name="Content Placeholder 8">
            <a:extLst>
              <a:ext uri="{FF2B5EF4-FFF2-40B4-BE49-F238E27FC236}">
                <a16:creationId xmlns:a16="http://schemas.microsoft.com/office/drawing/2014/main" id="{A55D60BE-65AF-45F1-86C6-EA10E537FA91}"/>
              </a:ext>
            </a:extLst>
          </p:cNvPr>
          <p:cNvSpPr>
            <a:spLocks noGrp="1"/>
          </p:cNvSpPr>
          <p:nvPr>
            <p:ph idx="1"/>
          </p:nvPr>
        </p:nvSpPr>
        <p:spPr>
          <a:xfrm>
            <a:off x="661293" y="1825625"/>
            <a:ext cx="3764933" cy="4351338"/>
          </a:xfrm>
        </p:spPr>
        <p:txBody>
          <a:bodyPr>
            <a:normAutofit fontScale="92500" lnSpcReduction="20000"/>
          </a:bodyPr>
          <a:lstStyle/>
          <a:p>
            <a:r>
              <a:rPr lang="en-IE" sz="2800" dirty="0"/>
              <a:t>Record your actions on </a:t>
            </a:r>
            <a:r>
              <a:rPr lang="en-IE" sz="2800" dirty="0">
                <a:hlinkClick r:id="rId5"/>
              </a:rPr>
              <a:t>Actions for Pollinators </a:t>
            </a:r>
            <a:r>
              <a:rPr lang="en-IE" sz="2800" dirty="0"/>
              <a:t>to help us track the progress of our pollinator-friendly landscape. </a:t>
            </a:r>
          </a:p>
          <a:p>
            <a:r>
              <a:rPr lang="en-US" b="1" dirty="0"/>
              <a:t>New Actions for Pollinators coming soon</a:t>
            </a:r>
            <a:endParaRPr lang="en-IE" sz="2800" dirty="0"/>
          </a:p>
          <a:p>
            <a:r>
              <a:rPr lang="en-IE" sz="2800" dirty="0"/>
              <a:t>Conduct surveys: </a:t>
            </a:r>
            <a:endParaRPr lang="en-IE" dirty="0"/>
          </a:p>
          <a:p>
            <a:pPr lvl="1"/>
            <a:r>
              <a:rPr lang="en-IE" dirty="0"/>
              <a:t>Flower-Insect-Timed Counts (FIT Counts)</a:t>
            </a:r>
          </a:p>
          <a:p>
            <a:pPr lvl="1"/>
            <a:r>
              <a:rPr lang="en-IE" dirty="0"/>
              <a:t>Bumblebee Monitoring Scheme</a:t>
            </a:r>
          </a:p>
        </p:txBody>
      </p:sp>
      <p:sp>
        <p:nvSpPr>
          <p:cNvPr id="6" name="TextBox 5">
            <a:extLst>
              <a:ext uri="{FF2B5EF4-FFF2-40B4-BE49-F238E27FC236}">
                <a16:creationId xmlns:a16="http://schemas.microsoft.com/office/drawing/2014/main" id="{A9005CEA-BC28-612A-43B1-2AAD0954F63B}"/>
              </a:ext>
            </a:extLst>
          </p:cNvPr>
          <p:cNvSpPr txBox="1"/>
          <p:nvPr/>
        </p:nvSpPr>
        <p:spPr>
          <a:xfrm>
            <a:off x="6538564" y="6101691"/>
            <a:ext cx="4279756" cy="338554"/>
          </a:xfrm>
          <a:prstGeom prst="rect">
            <a:avLst/>
          </a:prstGeom>
          <a:noFill/>
        </p:spPr>
        <p:txBody>
          <a:bodyPr wrap="square" rtlCol="0">
            <a:spAutoFit/>
          </a:bodyPr>
          <a:lstStyle/>
          <a:p>
            <a:pPr algn="ctr"/>
            <a:r>
              <a:rPr lang="en-US" sz="1600" dirty="0"/>
              <a:t>Actions for Pollinators map (July 2024)</a:t>
            </a:r>
            <a:endParaRPr lang="en-IE" sz="1600" dirty="0"/>
          </a:p>
        </p:txBody>
      </p:sp>
      <p:pic>
        <p:nvPicPr>
          <p:cNvPr id="7" name="Picture 6">
            <a:extLst>
              <a:ext uri="{FF2B5EF4-FFF2-40B4-BE49-F238E27FC236}">
                <a16:creationId xmlns:a16="http://schemas.microsoft.com/office/drawing/2014/main" id="{93DE003D-9F30-148F-242D-0F725232BAFD}"/>
              </a:ext>
            </a:extLst>
          </p:cNvPr>
          <p:cNvPicPr>
            <a:picLocks noChangeAspect="1"/>
          </p:cNvPicPr>
          <p:nvPr/>
        </p:nvPicPr>
        <p:blipFill rotWithShape="1">
          <a:blip r:embed="rId6"/>
          <a:srcRect l="9856" r="3644"/>
          <a:stretch/>
        </p:blipFill>
        <p:spPr>
          <a:xfrm>
            <a:off x="6314732" y="1333867"/>
            <a:ext cx="4990578" cy="4663825"/>
          </a:xfrm>
          <a:prstGeom prst="rect">
            <a:avLst/>
          </a:prstGeom>
        </p:spPr>
      </p:pic>
      <p:pic>
        <p:nvPicPr>
          <p:cNvPr id="8" name="Picture 7">
            <a:extLst>
              <a:ext uri="{FF2B5EF4-FFF2-40B4-BE49-F238E27FC236}">
                <a16:creationId xmlns:a16="http://schemas.microsoft.com/office/drawing/2014/main" id="{AC0E53D7-7F1A-D3C7-8416-171B2E1A5FE6}"/>
              </a:ext>
            </a:extLst>
          </p:cNvPr>
          <p:cNvPicPr>
            <a:picLocks noChangeAspect="1"/>
          </p:cNvPicPr>
          <p:nvPr/>
        </p:nvPicPr>
        <p:blipFill>
          <a:blip r:embed="rId7"/>
          <a:stretch>
            <a:fillRect/>
          </a:stretch>
        </p:blipFill>
        <p:spPr>
          <a:xfrm>
            <a:off x="5653438" y="2103200"/>
            <a:ext cx="5817835" cy="3274710"/>
          </a:xfrm>
          <a:prstGeom prst="rect">
            <a:avLst/>
          </a:prstGeom>
        </p:spPr>
      </p:pic>
    </p:spTree>
    <p:extLst>
      <p:ext uri="{BB962C8B-B14F-4D97-AF65-F5344CB8AC3E}">
        <p14:creationId xmlns:p14="http://schemas.microsoft.com/office/powerpoint/2010/main" val="2991545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a:extLst>
            <a:ext uri="{FF2B5EF4-FFF2-40B4-BE49-F238E27FC236}">
              <a16:creationId xmlns:a16="http://schemas.microsoft.com/office/drawing/2014/main" id="{95024377-1AEA-E4F9-2809-1895BCD2B7AB}"/>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787BEDB5-ABC4-C7C7-2A7F-C5D00477E8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04978888-0770-6D31-41D6-79E2FB9CD4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EA60495-A973-74E2-896F-0BF171FDD076}"/>
              </a:ext>
            </a:extLst>
          </p:cNvPr>
          <p:cNvSpPr>
            <a:spLocks noGrp="1"/>
          </p:cNvSpPr>
          <p:nvPr>
            <p:ph type="title"/>
          </p:nvPr>
        </p:nvSpPr>
        <p:spPr>
          <a:xfrm>
            <a:off x="424070" y="595655"/>
            <a:ext cx="4505739" cy="1330839"/>
          </a:xfrm>
        </p:spPr>
        <p:txBody>
          <a:bodyPr>
            <a:normAutofit/>
          </a:bodyPr>
          <a:lstStyle/>
          <a:p>
            <a:r>
              <a:rPr lang="en-US" b="1" dirty="0">
                <a:latin typeface="+mn-lt"/>
              </a:rPr>
              <a:t>Find out more</a:t>
            </a:r>
            <a:endParaRPr lang="en-IE" b="1" dirty="0">
              <a:latin typeface="+mn-lt"/>
            </a:endParaRPr>
          </a:p>
        </p:txBody>
      </p:sp>
      <p:sp>
        <p:nvSpPr>
          <p:cNvPr id="3" name="Content Placeholder 2">
            <a:extLst>
              <a:ext uri="{FF2B5EF4-FFF2-40B4-BE49-F238E27FC236}">
                <a16:creationId xmlns:a16="http://schemas.microsoft.com/office/drawing/2014/main" id="{C8FE2702-3280-36D2-A923-6201B8BBE5C5}"/>
              </a:ext>
            </a:extLst>
          </p:cNvPr>
          <p:cNvSpPr>
            <a:spLocks noGrp="1"/>
          </p:cNvSpPr>
          <p:nvPr>
            <p:ph idx="1"/>
          </p:nvPr>
        </p:nvSpPr>
        <p:spPr>
          <a:xfrm>
            <a:off x="397566" y="2088086"/>
            <a:ext cx="3878550" cy="4663898"/>
          </a:xfrm>
        </p:spPr>
        <p:txBody>
          <a:bodyPr>
            <a:normAutofit/>
          </a:bodyPr>
          <a:lstStyle/>
          <a:p>
            <a:r>
              <a:rPr lang="en-IE" dirty="0"/>
              <a:t>Remember: </a:t>
            </a:r>
          </a:p>
          <a:p>
            <a:r>
              <a:rPr lang="en-IE" sz="2400" dirty="0"/>
              <a:t>You don’t have to do everything at once</a:t>
            </a:r>
          </a:p>
          <a:p>
            <a:r>
              <a:rPr lang="en-IE" sz="2400" dirty="0"/>
              <a:t>You don’t have to be an expert (help is out there!)</a:t>
            </a:r>
          </a:p>
          <a:p>
            <a:r>
              <a:rPr lang="en-IE" sz="2400" dirty="0"/>
              <a:t>What we’re doing is working… we just need to do more!</a:t>
            </a:r>
          </a:p>
          <a:p>
            <a:endParaRPr lang="en-IE" dirty="0"/>
          </a:p>
          <a:p>
            <a:pPr marL="0" indent="0">
              <a:buNone/>
            </a:pPr>
            <a:r>
              <a:rPr lang="en-IE" dirty="0"/>
              <a:t>    </a:t>
            </a:r>
          </a:p>
          <a:p>
            <a:pPr marL="0" indent="0">
              <a:buNone/>
            </a:pPr>
            <a:endParaRPr lang="en-IE" sz="2400" dirty="0"/>
          </a:p>
          <a:p>
            <a:pPr marL="0" indent="0">
              <a:buNone/>
            </a:pPr>
            <a:endParaRPr lang="en-IE" sz="2400" dirty="0"/>
          </a:p>
        </p:txBody>
      </p:sp>
      <p:pic>
        <p:nvPicPr>
          <p:cNvPr id="4" name="Picture 3">
            <a:extLst>
              <a:ext uri="{FF2B5EF4-FFF2-40B4-BE49-F238E27FC236}">
                <a16:creationId xmlns:a16="http://schemas.microsoft.com/office/drawing/2014/main" id="{60347499-C854-0E77-08C9-C1F080F0B7E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A678EF98-B780-9F18-6BB3-C8306B0D9B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pic>
        <p:nvPicPr>
          <p:cNvPr id="8" name="Picture 7" descr="A bee on a flower&#10;&#10;Description automatically generated">
            <a:extLst>
              <a:ext uri="{FF2B5EF4-FFF2-40B4-BE49-F238E27FC236}">
                <a16:creationId xmlns:a16="http://schemas.microsoft.com/office/drawing/2014/main" id="{4101E820-4B5D-5FAD-9BFF-6E2DF36727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49263" y="1418617"/>
            <a:ext cx="6718852" cy="5439383"/>
          </a:xfrm>
          <a:custGeom>
            <a:avLst/>
            <a:gdLst>
              <a:gd name="csX0" fmla="*/ 0 w 6718852"/>
              <a:gd name="csY0" fmla="*/ 0 h 5439383"/>
              <a:gd name="csX1" fmla="*/ 559904 w 6718852"/>
              <a:gd name="csY1" fmla="*/ 0 h 5439383"/>
              <a:gd name="csX2" fmla="*/ 1254186 w 6718852"/>
              <a:gd name="csY2" fmla="*/ 0 h 5439383"/>
              <a:gd name="csX3" fmla="*/ 1746902 w 6718852"/>
              <a:gd name="csY3" fmla="*/ 0 h 5439383"/>
              <a:gd name="csX4" fmla="*/ 2239617 w 6718852"/>
              <a:gd name="csY4" fmla="*/ 0 h 5439383"/>
              <a:gd name="csX5" fmla="*/ 2799522 w 6718852"/>
              <a:gd name="csY5" fmla="*/ 0 h 5439383"/>
              <a:gd name="csX6" fmla="*/ 3426615 w 6718852"/>
              <a:gd name="csY6" fmla="*/ 0 h 5439383"/>
              <a:gd name="csX7" fmla="*/ 4053707 w 6718852"/>
              <a:gd name="csY7" fmla="*/ 0 h 5439383"/>
              <a:gd name="csX8" fmla="*/ 4680800 w 6718852"/>
              <a:gd name="csY8" fmla="*/ 0 h 5439383"/>
              <a:gd name="csX9" fmla="*/ 5375082 w 6718852"/>
              <a:gd name="csY9" fmla="*/ 0 h 5439383"/>
              <a:gd name="csX10" fmla="*/ 5934986 w 6718852"/>
              <a:gd name="csY10" fmla="*/ 0 h 5439383"/>
              <a:gd name="csX11" fmla="*/ 6718852 w 6718852"/>
              <a:gd name="csY11" fmla="*/ 0 h 5439383"/>
              <a:gd name="csX12" fmla="*/ 6718852 w 6718852"/>
              <a:gd name="csY12" fmla="*/ 543938 h 5439383"/>
              <a:gd name="csX13" fmla="*/ 6718852 w 6718852"/>
              <a:gd name="csY13" fmla="*/ 1196664 h 5439383"/>
              <a:gd name="csX14" fmla="*/ 6718852 w 6718852"/>
              <a:gd name="csY14" fmla="*/ 1794996 h 5439383"/>
              <a:gd name="csX15" fmla="*/ 6718852 w 6718852"/>
              <a:gd name="csY15" fmla="*/ 2447722 h 5439383"/>
              <a:gd name="csX16" fmla="*/ 6718852 w 6718852"/>
              <a:gd name="csY16" fmla="*/ 3046054 h 5439383"/>
              <a:gd name="csX17" fmla="*/ 6718852 w 6718852"/>
              <a:gd name="csY17" fmla="*/ 3481205 h 5439383"/>
              <a:gd name="csX18" fmla="*/ 6718852 w 6718852"/>
              <a:gd name="csY18" fmla="*/ 4079537 h 5439383"/>
              <a:gd name="csX19" fmla="*/ 6718852 w 6718852"/>
              <a:gd name="csY19" fmla="*/ 4569082 h 5439383"/>
              <a:gd name="csX20" fmla="*/ 6718852 w 6718852"/>
              <a:gd name="csY20" fmla="*/ 5439383 h 5439383"/>
              <a:gd name="csX21" fmla="*/ 6360513 w 6718852"/>
              <a:gd name="csY21" fmla="*/ 5439383 h 5439383"/>
              <a:gd name="csX22" fmla="*/ 5867797 w 6718852"/>
              <a:gd name="csY22" fmla="*/ 5439383 h 5439383"/>
              <a:gd name="csX23" fmla="*/ 5240705 w 6718852"/>
              <a:gd name="csY23" fmla="*/ 5439383 h 5439383"/>
              <a:gd name="csX24" fmla="*/ 4815177 w 6718852"/>
              <a:gd name="csY24" fmla="*/ 5439383 h 5439383"/>
              <a:gd name="csX25" fmla="*/ 4120896 w 6718852"/>
              <a:gd name="csY25" fmla="*/ 5439383 h 5439383"/>
              <a:gd name="csX26" fmla="*/ 3426615 w 6718852"/>
              <a:gd name="csY26" fmla="*/ 5439383 h 5439383"/>
              <a:gd name="csX27" fmla="*/ 2866710 w 6718852"/>
              <a:gd name="csY27" fmla="*/ 5439383 h 5439383"/>
              <a:gd name="csX28" fmla="*/ 2172429 w 6718852"/>
              <a:gd name="csY28" fmla="*/ 5439383 h 5439383"/>
              <a:gd name="csX29" fmla="*/ 1612524 w 6718852"/>
              <a:gd name="csY29" fmla="*/ 5439383 h 5439383"/>
              <a:gd name="csX30" fmla="*/ 985432 w 6718852"/>
              <a:gd name="csY30" fmla="*/ 5439383 h 5439383"/>
              <a:gd name="csX31" fmla="*/ 627093 w 6718852"/>
              <a:gd name="csY31" fmla="*/ 5439383 h 5439383"/>
              <a:gd name="csX32" fmla="*/ 0 w 6718852"/>
              <a:gd name="csY32" fmla="*/ 5439383 h 5439383"/>
              <a:gd name="csX33" fmla="*/ 0 w 6718852"/>
              <a:gd name="csY33" fmla="*/ 4949839 h 5439383"/>
              <a:gd name="csX34" fmla="*/ 0 w 6718852"/>
              <a:gd name="csY34" fmla="*/ 4460294 h 5439383"/>
              <a:gd name="csX35" fmla="*/ 0 w 6718852"/>
              <a:gd name="csY35" fmla="*/ 4025143 h 5439383"/>
              <a:gd name="csX36" fmla="*/ 0 w 6718852"/>
              <a:gd name="csY36" fmla="*/ 3535599 h 5439383"/>
              <a:gd name="csX37" fmla="*/ 0 w 6718852"/>
              <a:gd name="csY37" fmla="*/ 2937267 h 5439383"/>
              <a:gd name="csX38" fmla="*/ 0 w 6718852"/>
              <a:gd name="csY38" fmla="*/ 2502116 h 5439383"/>
              <a:gd name="csX39" fmla="*/ 0 w 6718852"/>
              <a:gd name="csY39" fmla="*/ 2121359 h 5439383"/>
              <a:gd name="csX40" fmla="*/ 0 w 6718852"/>
              <a:gd name="csY40" fmla="*/ 1468633 h 5439383"/>
              <a:gd name="csX41" fmla="*/ 0 w 6718852"/>
              <a:gd name="csY41" fmla="*/ 1087877 h 5439383"/>
              <a:gd name="csX42" fmla="*/ 0 w 6718852"/>
              <a:gd name="csY42" fmla="*/ 543938 h 5439383"/>
              <a:gd name="csX43" fmla="*/ 0 w 6718852"/>
              <a:gd name="csY43" fmla="*/ 0 h 54393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6718852" h="5439383" fill="none" extrusionOk="0">
                <a:moveTo>
                  <a:pt x="0" y="0"/>
                </a:moveTo>
                <a:cubicBezTo>
                  <a:pt x="197334" y="-49287"/>
                  <a:pt x="383233" y="51856"/>
                  <a:pt x="559904" y="0"/>
                </a:cubicBezTo>
                <a:cubicBezTo>
                  <a:pt x="736575" y="-51856"/>
                  <a:pt x="953073" y="28967"/>
                  <a:pt x="1254186" y="0"/>
                </a:cubicBezTo>
                <a:cubicBezTo>
                  <a:pt x="1555299" y="-28967"/>
                  <a:pt x="1640137" y="9417"/>
                  <a:pt x="1746902" y="0"/>
                </a:cubicBezTo>
                <a:cubicBezTo>
                  <a:pt x="1853667" y="-9417"/>
                  <a:pt x="2025137" y="32029"/>
                  <a:pt x="2239617" y="0"/>
                </a:cubicBezTo>
                <a:cubicBezTo>
                  <a:pt x="2454098" y="-32029"/>
                  <a:pt x="2594910" y="28183"/>
                  <a:pt x="2799522" y="0"/>
                </a:cubicBezTo>
                <a:cubicBezTo>
                  <a:pt x="3004134" y="-28183"/>
                  <a:pt x="3209072" y="22667"/>
                  <a:pt x="3426615" y="0"/>
                </a:cubicBezTo>
                <a:cubicBezTo>
                  <a:pt x="3644158" y="-22667"/>
                  <a:pt x="3785379" y="11411"/>
                  <a:pt x="4053707" y="0"/>
                </a:cubicBezTo>
                <a:cubicBezTo>
                  <a:pt x="4322035" y="-11411"/>
                  <a:pt x="4464019" y="71038"/>
                  <a:pt x="4680800" y="0"/>
                </a:cubicBezTo>
                <a:cubicBezTo>
                  <a:pt x="4897581" y="-71038"/>
                  <a:pt x="5170327" y="33366"/>
                  <a:pt x="5375082" y="0"/>
                </a:cubicBezTo>
                <a:cubicBezTo>
                  <a:pt x="5579837" y="-33366"/>
                  <a:pt x="5796307" y="8387"/>
                  <a:pt x="5934986" y="0"/>
                </a:cubicBezTo>
                <a:cubicBezTo>
                  <a:pt x="6073665" y="-8387"/>
                  <a:pt x="6527447" y="84093"/>
                  <a:pt x="6718852" y="0"/>
                </a:cubicBezTo>
                <a:cubicBezTo>
                  <a:pt x="6723914" y="138916"/>
                  <a:pt x="6714510" y="316293"/>
                  <a:pt x="6718852" y="543938"/>
                </a:cubicBezTo>
                <a:cubicBezTo>
                  <a:pt x="6723194" y="771583"/>
                  <a:pt x="6662591" y="930392"/>
                  <a:pt x="6718852" y="1196664"/>
                </a:cubicBezTo>
                <a:cubicBezTo>
                  <a:pt x="6775113" y="1462936"/>
                  <a:pt x="6716154" y="1638870"/>
                  <a:pt x="6718852" y="1794996"/>
                </a:cubicBezTo>
                <a:cubicBezTo>
                  <a:pt x="6721550" y="1951122"/>
                  <a:pt x="6686656" y="2278012"/>
                  <a:pt x="6718852" y="2447722"/>
                </a:cubicBezTo>
                <a:cubicBezTo>
                  <a:pt x="6751048" y="2617432"/>
                  <a:pt x="6649229" y="2809863"/>
                  <a:pt x="6718852" y="3046054"/>
                </a:cubicBezTo>
                <a:cubicBezTo>
                  <a:pt x="6788475" y="3282245"/>
                  <a:pt x="6677307" y="3302834"/>
                  <a:pt x="6718852" y="3481205"/>
                </a:cubicBezTo>
                <a:cubicBezTo>
                  <a:pt x="6760397" y="3659576"/>
                  <a:pt x="6666702" y="3941525"/>
                  <a:pt x="6718852" y="4079537"/>
                </a:cubicBezTo>
                <a:cubicBezTo>
                  <a:pt x="6771002" y="4217549"/>
                  <a:pt x="6706764" y="4367254"/>
                  <a:pt x="6718852" y="4569082"/>
                </a:cubicBezTo>
                <a:cubicBezTo>
                  <a:pt x="6730940" y="4770910"/>
                  <a:pt x="6688801" y="5040949"/>
                  <a:pt x="6718852" y="5439383"/>
                </a:cubicBezTo>
                <a:cubicBezTo>
                  <a:pt x="6572532" y="5468249"/>
                  <a:pt x="6434486" y="5439272"/>
                  <a:pt x="6360513" y="5439383"/>
                </a:cubicBezTo>
                <a:cubicBezTo>
                  <a:pt x="6286540" y="5439494"/>
                  <a:pt x="6092329" y="5393829"/>
                  <a:pt x="5867797" y="5439383"/>
                </a:cubicBezTo>
                <a:cubicBezTo>
                  <a:pt x="5643265" y="5484937"/>
                  <a:pt x="5378410" y="5423108"/>
                  <a:pt x="5240705" y="5439383"/>
                </a:cubicBezTo>
                <a:cubicBezTo>
                  <a:pt x="5103000" y="5455658"/>
                  <a:pt x="4996061" y="5399155"/>
                  <a:pt x="4815177" y="5439383"/>
                </a:cubicBezTo>
                <a:cubicBezTo>
                  <a:pt x="4634293" y="5479611"/>
                  <a:pt x="4322175" y="5383303"/>
                  <a:pt x="4120896" y="5439383"/>
                </a:cubicBezTo>
                <a:cubicBezTo>
                  <a:pt x="3919617" y="5495463"/>
                  <a:pt x="3599409" y="5392712"/>
                  <a:pt x="3426615" y="5439383"/>
                </a:cubicBezTo>
                <a:cubicBezTo>
                  <a:pt x="3253821" y="5486054"/>
                  <a:pt x="2985742" y="5398961"/>
                  <a:pt x="2866710" y="5439383"/>
                </a:cubicBezTo>
                <a:cubicBezTo>
                  <a:pt x="2747678" y="5479805"/>
                  <a:pt x="2438809" y="5414050"/>
                  <a:pt x="2172429" y="5439383"/>
                </a:cubicBezTo>
                <a:cubicBezTo>
                  <a:pt x="1906049" y="5464716"/>
                  <a:pt x="1780184" y="5422653"/>
                  <a:pt x="1612524" y="5439383"/>
                </a:cubicBezTo>
                <a:cubicBezTo>
                  <a:pt x="1444865" y="5456113"/>
                  <a:pt x="1147416" y="5384370"/>
                  <a:pt x="985432" y="5439383"/>
                </a:cubicBezTo>
                <a:cubicBezTo>
                  <a:pt x="823448" y="5494396"/>
                  <a:pt x="710462" y="5397225"/>
                  <a:pt x="627093" y="5439383"/>
                </a:cubicBezTo>
                <a:cubicBezTo>
                  <a:pt x="543724" y="5481541"/>
                  <a:pt x="126808" y="5405213"/>
                  <a:pt x="0" y="5439383"/>
                </a:cubicBezTo>
                <a:cubicBezTo>
                  <a:pt x="-22685" y="5240881"/>
                  <a:pt x="45197" y="5157205"/>
                  <a:pt x="0" y="4949839"/>
                </a:cubicBezTo>
                <a:cubicBezTo>
                  <a:pt x="-45197" y="4742473"/>
                  <a:pt x="653" y="4650873"/>
                  <a:pt x="0" y="4460294"/>
                </a:cubicBezTo>
                <a:cubicBezTo>
                  <a:pt x="-653" y="4269715"/>
                  <a:pt x="2910" y="4129663"/>
                  <a:pt x="0" y="4025143"/>
                </a:cubicBezTo>
                <a:cubicBezTo>
                  <a:pt x="-2910" y="3920623"/>
                  <a:pt x="58461" y="3691215"/>
                  <a:pt x="0" y="3535599"/>
                </a:cubicBezTo>
                <a:cubicBezTo>
                  <a:pt x="-58461" y="3379983"/>
                  <a:pt x="27818" y="3205188"/>
                  <a:pt x="0" y="2937267"/>
                </a:cubicBezTo>
                <a:cubicBezTo>
                  <a:pt x="-27818" y="2669346"/>
                  <a:pt x="43625" y="2688217"/>
                  <a:pt x="0" y="2502116"/>
                </a:cubicBezTo>
                <a:cubicBezTo>
                  <a:pt x="-43625" y="2316015"/>
                  <a:pt x="23183" y="2303713"/>
                  <a:pt x="0" y="2121359"/>
                </a:cubicBezTo>
                <a:cubicBezTo>
                  <a:pt x="-23183" y="1939005"/>
                  <a:pt x="76021" y="1609887"/>
                  <a:pt x="0" y="1468633"/>
                </a:cubicBezTo>
                <a:cubicBezTo>
                  <a:pt x="-76021" y="1327379"/>
                  <a:pt x="39123" y="1206190"/>
                  <a:pt x="0" y="1087877"/>
                </a:cubicBezTo>
                <a:cubicBezTo>
                  <a:pt x="-39123" y="969564"/>
                  <a:pt x="2614" y="814718"/>
                  <a:pt x="0" y="543938"/>
                </a:cubicBezTo>
                <a:cubicBezTo>
                  <a:pt x="-2614" y="273158"/>
                  <a:pt x="47583" y="198231"/>
                  <a:pt x="0" y="0"/>
                </a:cubicBezTo>
                <a:close/>
              </a:path>
              <a:path w="6718852" h="5439383" stroke="0" extrusionOk="0">
                <a:moveTo>
                  <a:pt x="0" y="0"/>
                </a:moveTo>
                <a:cubicBezTo>
                  <a:pt x="134020" y="-47450"/>
                  <a:pt x="304992" y="58011"/>
                  <a:pt x="492716" y="0"/>
                </a:cubicBezTo>
                <a:cubicBezTo>
                  <a:pt x="680440" y="-58011"/>
                  <a:pt x="750039" y="36094"/>
                  <a:pt x="851055" y="0"/>
                </a:cubicBezTo>
                <a:cubicBezTo>
                  <a:pt x="952071" y="-36094"/>
                  <a:pt x="1224926" y="9645"/>
                  <a:pt x="1545336" y="0"/>
                </a:cubicBezTo>
                <a:cubicBezTo>
                  <a:pt x="1865746" y="-9645"/>
                  <a:pt x="1887645" y="47147"/>
                  <a:pt x="2038052" y="0"/>
                </a:cubicBezTo>
                <a:cubicBezTo>
                  <a:pt x="2188459" y="-47147"/>
                  <a:pt x="2402568" y="15881"/>
                  <a:pt x="2530768" y="0"/>
                </a:cubicBezTo>
                <a:cubicBezTo>
                  <a:pt x="2658968" y="-15881"/>
                  <a:pt x="3023153" y="77698"/>
                  <a:pt x="3225049" y="0"/>
                </a:cubicBezTo>
                <a:cubicBezTo>
                  <a:pt x="3426945" y="-77698"/>
                  <a:pt x="3452038" y="4651"/>
                  <a:pt x="3650576" y="0"/>
                </a:cubicBezTo>
                <a:cubicBezTo>
                  <a:pt x="3849114" y="-4651"/>
                  <a:pt x="4022841" y="36945"/>
                  <a:pt x="4344858" y="0"/>
                </a:cubicBezTo>
                <a:cubicBezTo>
                  <a:pt x="4666875" y="-36945"/>
                  <a:pt x="4707589" y="12032"/>
                  <a:pt x="5039139" y="0"/>
                </a:cubicBezTo>
                <a:cubicBezTo>
                  <a:pt x="5370689" y="-12032"/>
                  <a:pt x="5338250" y="40373"/>
                  <a:pt x="5599043" y="0"/>
                </a:cubicBezTo>
                <a:cubicBezTo>
                  <a:pt x="5859836" y="-40373"/>
                  <a:pt x="6237164" y="129702"/>
                  <a:pt x="6718852" y="0"/>
                </a:cubicBezTo>
                <a:cubicBezTo>
                  <a:pt x="6757605" y="170899"/>
                  <a:pt x="6687000" y="328971"/>
                  <a:pt x="6718852" y="489544"/>
                </a:cubicBezTo>
                <a:cubicBezTo>
                  <a:pt x="6750704" y="650117"/>
                  <a:pt x="6717584" y="713053"/>
                  <a:pt x="6718852" y="870301"/>
                </a:cubicBezTo>
                <a:cubicBezTo>
                  <a:pt x="6720120" y="1027549"/>
                  <a:pt x="6704797" y="1267996"/>
                  <a:pt x="6718852" y="1414240"/>
                </a:cubicBezTo>
                <a:cubicBezTo>
                  <a:pt x="6732907" y="1560484"/>
                  <a:pt x="6706045" y="1846445"/>
                  <a:pt x="6718852" y="1958178"/>
                </a:cubicBezTo>
                <a:cubicBezTo>
                  <a:pt x="6731659" y="2069911"/>
                  <a:pt x="6694110" y="2256838"/>
                  <a:pt x="6718852" y="2502116"/>
                </a:cubicBezTo>
                <a:cubicBezTo>
                  <a:pt x="6743594" y="2747394"/>
                  <a:pt x="6698316" y="2872566"/>
                  <a:pt x="6718852" y="3100448"/>
                </a:cubicBezTo>
                <a:cubicBezTo>
                  <a:pt x="6739388" y="3328330"/>
                  <a:pt x="6651536" y="3441975"/>
                  <a:pt x="6718852" y="3698780"/>
                </a:cubicBezTo>
                <a:cubicBezTo>
                  <a:pt x="6786168" y="3955585"/>
                  <a:pt x="6702031" y="4168544"/>
                  <a:pt x="6718852" y="4297113"/>
                </a:cubicBezTo>
                <a:cubicBezTo>
                  <a:pt x="6735673" y="4425682"/>
                  <a:pt x="6710526" y="4522205"/>
                  <a:pt x="6718852" y="4677869"/>
                </a:cubicBezTo>
                <a:cubicBezTo>
                  <a:pt x="6727178" y="4833533"/>
                  <a:pt x="6700381" y="5201687"/>
                  <a:pt x="6718852" y="5439383"/>
                </a:cubicBezTo>
                <a:cubicBezTo>
                  <a:pt x="6500538" y="5462627"/>
                  <a:pt x="6363816" y="5419756"/>
                  <a:pt x="6091759" y="5439383"/>
                </a:cubicBezTo>
                <a:cubicBezTo>
                  <a:pt x="5819702" y="5459010"/>
                  <a:pt x="5811384" y="5439106"/>
                  <a:pt x="5666232" y="5439383"/>
                </a:cubicBezTo>
                <a:cubicBezTo>
                  <a:pt x="5521080" y="5439660"/>
                  <a:pt x="5337931" y="5426670"/>
                  <a:pt x="5106328" y="5439383"/>
                </a:cubicBezTo>
                <a:cubicBezTo>
                  <a:pt x="4874725" y="5452096"/>
                  <a:pt x="4844145" y="5431060"/>
                  <a:pt x="4747989" y="5439383"/>
                </a:cubicBezTo>
                <a:cubicBezTo>
                  <a:pt x="4651833" y="5447706"/>
                  <a:pt x="4503529" y="5426778"/>
                  <a:pt x="4389650" y="5439383"/>
                </a:cubicBezTo>
                <a:cubicBezTo>
                  <a:pt x="4275771" y="5451988"/>
                  <a:pt x="3953339" y="5382310"/>
                  <a:pt x="3829746" y="5439383"/>
                </a:cubicBezTo>
                <a:cubicBezTo>
                  <a:pt x="3706153" y="5496456"/>
                  <a:pt x="3525423" y="5432589"/>
                  <a:pt x="3404218" y="5439383"/>
                </a:cubicBezTo>
                <a:cubicBezTo>
                  <a:pt x="3283013" y="5446177"/>
                  <a:pt x="2986519" y="5407470"/>
                  <a:pt x="2777125" y="5439383"/>
                </a:cubicBezTo>
                <a:cubicBezTo>
                  <a:pt x="2567731" y="5471296"/>
                  <a:pt x="2493578" y="5407112"/>
                  <a:pt x="2351598" y="5439383"/>
                </a:cubicBezTo>
                <a:cubicBezTo>
                  <a:pt x="2209618" y="5471654"/>
                  <a:pt x="1907737" y="5381996"/>
                  <a:pt x="1724505" y="5439383"/>
                </a:cubicBezTo>
                <a:cubicBezTo>
                  <a:pt x="1541273" y="5496770"/>
                  <a:pt x="1521077" y="5417272"/>
                  <a:pt x="1366167" y="5439383"/>
                </a:cubicBezTo>
                <a:cubicBezTo>
                  <a:pt x="1211257" y="5461494"/>
                  <a:pt x="906648" y="5407234"/>
                  <a:pt x="739074" y="5439383"/>
                </a:cubicBezTo>
                <a:cubicBezTo>
                  <a:pt x="571500" y="5471532"/>
                  <a:pt x="344457" y="5428313"/>
                  <a:pt x="0" y="5439383"/>
                </a:cubicBezTo>
                <a:cubicBezTo>
                  <a:pt x="-31859" y="5272127"/>
                  <a:pt x="33544" y="5168972"/>
                  <a:pt x="0" y="5058626"/>
                </a:cubicBezTo>
                <a:cubicBezTo>
                  <a:pt x="-33544" y="4948280"/>
                  <a:pt x="51677" y="4694700"/>
                  <a:pt x="0" y="4569082"/>
                </a:cubicBezTo>
                <a:cubicBezTo>
                  <a:pt x="-51677" y="4443464"/>
                  <a:pt x="61879" y="4193774"/>
                  <a:pt x="0" y="3916356"/>
                </a:cubicBezTo>
                <a:cubicBezTo>
                  <a:pt x="-61879" y="3638938"/>
                  <a:pt x="49904" y="3665180"/>
                  <a:pt x="0" y="3481205"/>
                </a:cubicBezTo>
                <a:cubicBezTo>
                  <a:pt x="-49904" y="3297230"/>
                  <a:pt x="21980" y="3253913"/>
                  <a:pt x="0" y="3100448"/>
                </a:cubicBezTo>
                <a:cubicBezTo>
                  <a:pt x="-21980" y="2946983"/>
                  <a:pt x="26658" y="2903448"/>
                  <a:pt x="0" y="2719692"/>
                </a:cubicBezTo>
                <a:cubicBezTo>
                  <a:pt x="-26658" y="2535936"/>
                  <a:pt x="33347" y="2361241"/>
                  <a:pt x="0" y="2121359"/>
                </a:cubicBezTo>
                <a:cubicBezTo>
                  <a:pt x="-33347" y="1881477"/>
                  <a:pt x="36559" y="1830966"/>
                  <a:pt x="0" y="1740603"/>
                </a:cubicBezTo>
                <a:cubicBezTo>
                  <a:pt x="-36559" y="1650240"/>
                  <a:pt x="47108" y="1368199"/>
                  <a:pt x="0" y="1196664"/>
                </a:cubicBezTo>
                <a:cubicBezTo>
                  <a:pt x="-47108" y="1025129"/>
                  <a:pt x="29835" y="924632"/>
                  <a:pt x="0" y="761514"/>
                </a:cubicBezTo>
                <a:cubicBezTo>
                  <a:pt x="-29835" y="598396"/>
                  <a:pt x="38953" y="308822"/>
                  <a:pt x="0" y="0"/>
                </a:cubicBezTo>
                <a:close/>
              </a:path>
            </a:pathLst>
          </a:custGeom>
          <a:blipFill dpi="0" rotWithShape="1">
            <a:blip r:embed="rId6">
              <a:alphaModFix amt="0"/>
            </a:blip>
            <a:srcRect/>
            <a:stretch>
              <a:fillRect/>
            </a:stretch>
          </a:blipFill>
          <a:ln w="76200" cap="rnd">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xtLst>
              <a:ext uri="{C807C97D-BFC1-408E-A445-0C87EB9F89A2}">
                <ask:lineSketchStyleProps xmlns:ask="http://schemas.microsoft.com/office/drawing/2018/sketchyshapes" sd="1219033472">
                  <a:prstGeom prst="rect">
                    <a:avLst/>
                  </a:prstGeom>
                  <ask:type>
                    <ask:lineSketchScribble/>
                  </ask:type>
                </ask:lineSketchStyleProps>
              </a:ext>
            </a:extLst>
          </a:ln>
        </p:spPr>
      </p:pic>
    </p:spTree>
    <p:extLst>
      <p:ext uri="{BB962C8B-B14F-4D97-AF65-F5344CB8AC3E}">
        <p14:creationId xmlns:p14="http://schemas.microsoft.com/office/powerpoint/2010/main" val="10401225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BF4658F-FC6C-4603-AB25-7C6D1286BF32}"/>
              </a:ext>
            </a:extLst>
          </p:cNvPr>
          <p:cNvSpPr>
            <a:spLocks noGrp="1"/>
          </p:cNvSpPr>
          <p:nvPr>
            <p:ph type="title"/>
          </p:nvPr>
        </p:nvSpPr>
        <p:spPr>
          <a:xfrm>
            <a:off x="424070" y="595655"/>
            <a:ext cx="4505739" cy="1330839"/>
          </a:xfrm>
        </p:spPr>
        <p:txBody>
          <a:bodyPr>
            <a:normAutofit/>
          </a:bodyPr>
          <a:lstStyle/>
          <a:p>
            <a:r>
              <a:rPr lang="en-US" b="1" dirty="0">
                <a:latin typeface="+mn-lt"/>
              </a:rPr>
              <a:t>Find out more</a:t>
            </a:r>
            <a:endParaRPr lang="en-IE" b="1" dirty="0">
              <a:latin typeface="+mn-lt"/>
            </a:endParaRPr>
          </a:p>
        </p:txBody>
      </p:sp>
      <p:sp>
        <p:nvSpPr>
          <p:cNvPr id="3" name="Content Placeholder 2">
            <a:extLst>
              <a:ext uri="{FF2B5EF4-FFF2-40B4-BE49-F238E27FC236}">
                <a16:creationId xmlns:a16="http://schemas.microsoft.com/office/drawing/2014/main" id="{96166726-7EB5-46C9-AA26-0F7149C90648}"/>
              </a:ext>
            </a:extLst>
          </p:cNvPr>
          <p:cNvSpPr>
            <a:spLocks noGrp="1"/>
          </p:cNvSpPr>
          <p:nvPr>
            <p:ph idx="1"/>
          </p:nvPr>
        </p:nvSpPr>
        <p:spPr>
          <a:xfrm>
            <a:off x="397566" y="2088086"/>
            <a:ext cx="3878550" cy="4663898"/>
          </a:xfrm>
        </p:spPr>
        <p:txBody>
          <a:bodyPr>
            <a:normAutofit/>
          </a:bodyPr>
          <a:lstStyle/>
          <a:p>
            <a:r>
              <a:rPr lang="en-US" sz="2400" dirty="0"/>
              <a:t>Lots of resources on our website </a:t>
            </a:r>
          </a:p>
          <a:p>
            <a:pPr marL="0" indent="0">
              <a:buNone/>
            </a:pPr>
            <a:r>
              <a:rPr lang="en-US" sz="2400" dirty="0"/>
              <a:t>	pollinators.ie </a:t>
            </a:r>
          </a:p>
          <a:p>
            <a:r>
              <a:rPr lang="en-US" sz="2400" dirty="0"/>
              <a:t>How-to guides and resources </a:t>
            </a:r>
          </a:p>
          <a:p>
            <a:r>
              <a:rPr lang="en-US" sz="2400" dirty="0"/>
              <a:t>Free downloadable signage templates</a:t>
            </a:r>
          </a:p>
          <a:p>
            <a:r>
              <a:rPr lang="en-IE" sz="2400" dirty="0"/>
              <a:t>Free course in how to identify and record common Irish bumblebees</a:t>
            </a:r>
          </a:p>
          <a:p>
            <a:pPr marL="0" indent="0">
              <a:buNone/>
            </a:pPr>
            <a:r>
              <a:rPr lang="en-IE" sz="2400" dirty="0"/>
              <a:t>    </a:t>
            </a:r>
          </a:p>
          <a:p>
            <a:pPr marL="0" indent="0">
              <a:buNone/>
            </a:pPr>
            <a:endParaRPr lang="en-IE" sz="2400" dirty="0"/>
          </a:p>
          <a:p>
            <a:pPr marL="0" indent="0">
              <a:buNone/>
            </a:pPr>
            <a:endParaRPr lang="en-IE" sz="2400" dirty="0"/>
          </a:p>
        </p:txBody>
      </p:sp>
      <p:pic>
        <p:nvPicPr>
          <p:cNvPr id="4" name="Picture 3">
            <a:extLst>
              <a:ext uri="{FF2B5EF4-FFF2-40B4-BE49-F238E27FC236}">
                <a16:creationId xmlns:a16="http://schemas.microsoft.com/office/drawing/2014/main" id="{7DEF4750-C7C0-4A87-A3B0-D6BF4E1CEF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A34A5C16-E7A5-4CA0-BF43-EC0C95A532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pic>
        <p:nvPicPr>
          <p:cNvPr id="8" name="Picture 7" descr="A bee on a flower&#10;&#10;Description automatically generated">
            <a:extLst>
              <a:ext uri="{FF2B5EF4-FFF2-40B4-BE49-F238E27FC236}">
                <a16:creationId xmlns:a16="http://schemas.microsoft.com/office/drawing/2014/main" id="{2CB9498C-AFD2-4989-9AE7-8CC24E302B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49263" y="1418617"/>
            <a:ext cx="6718852" cy="5439383"/>
          </a:xfrm>
          <a:custGeom>
            <a:avLst/>
            <a:gdLst>
              <a:gd name="csX0" fmla="*/ 0 w 6718852"/>
              <a:gd name="csY0" fmla="*/ 0 h 5439383"/>
              <a:gd name="csX1" fmla="*/ 559904 w 6718852"/>
              <a:gd name="csY1" fmla="*/ 0 h 5439383"/>
              <a:gd name="csX2" fmla="*/ 1254186 w 6718852"/>
              <a:gd name="csY2" fmla="*/ 0 h 5439383"/>
              <a:gd name="csX3" fmla="*/ 1746902 w 6718852"/>
              <a:gd name="csY3" fmla="*/ 0 h 5439383"/>
              <a:gd name="csX4" fmla="*/ 2239617 w 6718852"/>
              <a:gd name="csY4" fmla="*/ 0 h 5439383"/>
              <a:gd name="csX5" fmla="*/ 2799522 w 6718852"/>
              <a:gd name="csY5" fmla="*/ 0 h 5439383"/>
              <a:gd name="csX6" fmla="*/ 3426615 w 6718852"/>
              <a:gd name="csY6" fmla="*/ 0 h 5439383"/>
              <a:gd name="csX7" fmla="*/ 4053707 w 6718852"/>
              <a:gd name="csY7" fmla="*/ 0 h 5439383"/>
              <a:gd name="csX8" fmla="*/ 4680800 w 6718852"/>
              <a:gd name="csY8" fmla="*/ 0 h 5439383"/>
              <a:gd name="csX9" fmla="*/ 5375082 w 6718852"/>
              <a:gd name="csY9" fmla="*/ 0 h 5439383"/>
              <a:gd name="csX10" fmla="*/ 5934986 w 6718852"/>
              <a:gd name="csY10" fmla="*/ 0 h 5439383"/>
              <a:gd name="csX11" fmla="*/ 6718852 w 6718852"/>
              <a:gd name="csY11" fmla="*/ 0 h 5439383"/>
              <a:gd name="csX12" fmla="*/ 6718852 w 6718852"/>
              <a:gd name="csY12" fmla="*/ 543938 h 5439383"/>
              <a:gd name="csX13" fmla="*/ 6718852 w 6718852"/>
              <a:gd name="csY13" fmla="*/ 1196664 h 5439383"/>
              <a:gd name="csX14" fmla="*/ 6718852 w 6718852"/>
              <a:gd name="csY14" fmla="*/ 1794996 h 5439383"/>
              <a:gd name="csX15" fmla="*/ 6718852 w 6718852"/>
              <a:gd name="csY15" fmla="*/ 2447722 h 5439383"/>
              <a:gd name="csX16" fmla="*/ 6718852 w 6718852"/>
              <a:gd name="csY16" fmla="*/ 3046054 h 5439383"/>
              <a:gd name="csX17" fmla="*/ 6718852 w 6718852"/>
              <a:gd name="csY17" fmla="*/ 3481205 h 5439383"/>
              <a:gd name="csX18" fmla="*/ 6718852 w 6718852"/>
              <a:gd name="csY18" fmla="*/ 4079537 h 5439383"/>
              <a:gd name="csX19" fmla="*/ 6718852 w 6718852"/>
              <a:gd name="csY19" fmla="*/ 4569082 h 5439383"/>
              <a:gd name="csX20" fmla="*/ 6718852 w 6718852"/>
              <a:gd name="csY20" fmla="*/ 5439383 h 5439383"/>
              <a:gd name="csX21" fmla="*/ 6360513 w 6718852"/>
              <a:gd name="csY21" fmla="*/ 5439383 h 5439383"/>
              <a:gd name="csX22" fmla="*/ 5867797 w 6718852"/>
              <a:gd name="csY22" fmla="*/ 5439383 h 5439383"/>
              <a:gd name="csX23" fmla="*/ 5240705 w 6718852"/>
              <a:gd name="csY23" fmla="*/ 5439383 h 5439383"/>
              <a:gd name="csX24" fmla="*/ 4815177 w 6718852"/>
              <a:gd name="csY24" fmla="*/ 5439383 h 5439383"/>
              <a:gd name="csX25" fmla="*/ 4120896 w 6718852"/>
              <a:gd name="csY25" fmla="*/ 5439383 h 5439383"/>
              <a:gd name="csX26" fmla="*/ 3426615 w 6718852"/>
              <a:gd name="csY26" fmla="*/ 5439383 h 5439383"/>
              <a:gd name="csX27" fmla="*/ 2866710 w 6718852"/>
              <a:gd name="csY27" fmla="*/ 5439383 h 5439383"/>
              <a:gd name="csX28" fmla="*/ 2172429 w 6718852"/>
              <a:gd name="csY28" fmla="*/ 5439383 h 5439383"/>
              <a:gd name="csX29" fmla="*/ 1612524 w 6718852"/>
              <a:gd name="csY29" fmla="*/ 5439383 h 5439383"/>
              <a:gd name="csX30" fmla="*/ 985432 w 6718852"/>
              <a:gd name="csY30" fmla="*/ 5439383 h 5439383"/>
              <a:gd name="csX31" fmla="*/ 627093 w 6718852"/>
              <a:gd name="csY31" fmla="*/ 5439383 h 5439383"/>
              <a:gd name="csX32" fmla="*/ 0 w 6718852"/>
              <a:gd name="csY32" fmla="*/ 5439383 h 5439383"/>
              <a:gd name="csX33" fmla="*/ 0 w 6718852"/>
              <a:gd name="csY33" fmla="*/ 4949839 h 5439383"/>
              <a:gd name="csX34" fmla="*/ 0 w 6718852"/>
              <a:gd name="csY34" fmla="*/ 4460294 h 5439383"/>
              <a:gd name="csX35" fmla="*/ 0 w 6718852"/>
              <a:gd name="csY35" fmla="*/ 4025143 h 5439383"/>
              <a:gd name="csX36" fmla="*/ 0 w 6718852"/>
              <a:gd name="csY36" fmla="*/ 3535599 h 5439383"/>
              <a:gd name="csX37" fmla="*/ 0 w 6718852"/>
              <a:gd name="csY37" fmla="*/ 2937267 h 5439383"/>
              <a:gd name="csX38" fmla="*/ 0 w 6718852"/>
              <a:gd name="csY38" fmla="*/ 2502116 h 5439383"/>
              <a:gd name="csX39" fmla="*/ 0 w 6718852"/>
              <a:gd name="csY39" fmla="*/ 2121359 h 5439383"/>
              <a:gd name="csX40" fmla="*/ 0 w 6718852"/>
              <a:gd name="csY40" fmla="*/ 1468633 h 5439383"/>
              <a:gd name="csX41" fmla="*/ 0 w 6718852"/>
              <a:gd name="csY41" fmla="*/ 1087877 h 5439383"/>
              <a:gd name="csX42" fmla="*/ 0 w 6718852"/>
              <a:gd name="csY42" fmla="*/ 543938 h 5439383"/>
              <a:gd name="csX43" fmla="*/ 0 w 6718852"/>
              <a:gd name="csY43" fmla="*/ 0 h 54393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6718852" h="5439383" fill="none" extrusionOk="0">
                <a:moveTo>
                  <a:pt x="0" y="0"/>
                </a:moveTo>
                <a:cubicBezTo>
                  <a:pt x="197334" y="-49287"/>
                  <a:pt x="383233" y="51856"/>
                  <a:pt x="559904" y="0"/>
                </a:cubicBezTo>
                <a:cubicBezTo>
                  <a:pt x="736575" y="-51856"/>
                  <a:pt x="953073" y="28967"/>
                  <a:pt x="1254186" y="0"/>
                </a:cubicBezTo>
                <a:cubicBezTo>
                  <a:pt x="1555299" y="-28967"/>
                  <a:pt x="1640137" y="9417"/>
                  <a:pt x="1746902" y="0"/>
                </a:cubicBezTo>
                <a:cubicBezTo>
                  <a:pt x="1853667" y="-9417"/>
                  <a:pt x="2025137" y="32029"/>
                  <a:pt x="2239617" y="0"/>
                </a:cubicBezTo>
                <a:cubicBezTo>
                  <a:pt x="2454098" y="-32029"/>
                  <a:pt x="2594910" y="28183"/>
                  <a:pt x="2799522" y="0"/>
                </a:cubicBezTo>
                <a:cubicBezTo>
                  <a:pt x="3004134" y="-28183"/>
                  <a:pt x="3209072" y="22667"/>
                  <a:pt x="3426615" y="0"/>
                </a:cubicBezTo>
                <a:cubicBezTo>
                  <a:pt x="3644158" y="-22667"/>
                  <a:pt x="3785379" y="11411"/>
                  <a:pt x="4053707" y="0"/>
                </a:cubicBezTo>
                <a:cubicBezTo>
                  <a:pt x="4322035" y="-11411"/>
                  <a:pt x="4464019" y="71038"/>
                  <a:pt x="4680800" y="0"/>
                </a:cubicBezTo>
                <a:cubicBezTo>
                  <a:pt x="4897581" y="-71038"/>
                  <a:pt x="5170327" y="33366"/>
                  <a:pt x="5375082" y="0"/>
                </a:cubicBezTo>
                <a:cubicBezTo>
                  <a:pt x="5579837" y="-33366"/>
                  <a:pt x="5796307" y="8387"/>
                  <a:pt x="5934986" y="0"/>
                </a:cubicBezTo>
                <a:cubicBezTo>
                  <a:pt x="6073665" y="-8387"/>
                  <a:pt x="6527447" y="84093"/>
                  <a:pt x="6718852" y="0"/>
                </a:cubicBezTo>
                <a:cubicBezTo>
                  <a:pt x="6723914" y="138916"/>
                  <a:pt x="6714510" y="316293"/>
                  <a:pt x="6718852" y="543938"/>
                </a:cubicBezTo>
                <a:cubicBezTo>
                  <a:pt x="6723194" y="771583"/>
                  <a:pt x="6662591" y="930392"/>
                  <a:pt x="6718852" y="1196664"/>
                </a:cubicBezTo>
                <a:cubicBezTo>
                  <a:pt x="6775113" y="1462936"/>
                  <a:pt x="6716154" y="1638870"/>
                  <a:pt x="6718852" y="1794996"/>
                </a:cubicBezTo>
                <a:cubicBezTo>
                  <a:pt x="6721550" y="1951122"/>
                  <a:pt x="6686656" y="2278012"/>
                  <a:pt x="6718852" y="2447722"/>
                </a:cubicBezTo>
                <a:cubicBezTo>
                  <a:pt x="6751048" y="2617432"/>
                  <a:pt x="6649229" y="2809863"/>
                  <a:pt x="6718852" y="3046054"/>
                </a:cubicBezTo>
                <a:cubicBezTo>
                  <a:pt x="6788475" y="3282245"/>
                  <a:pt x="6677307" y="3302834"/>
                  <a:pt x="6718852" y="3481205"/>
                </a:cubicBezTo>
                <a:cubicBezTo>
                  <a:pt x="6760397" y="3659576"/>
                  <a:pt x="6666702" y="3941525"/>
                  <a:pt x="6718852" y="4079537"/>
                </a:cubicBezTo>
                <a:cubicBezTo>
                  <a:pt x="6771002" y="4217549"/>
                  <a:pt x="6706764" y="4367254"/>
                  <a:pt x="6718852" y="4569082"/>
                </a:cubicBezTo>
                <a:cubicBezTo>
                  <a:pt x="6730940" y="4770910"/>
                  <a:pt x="6688801" y="5040949"/>
                  <a:pt x="6718852" y="5439383"/>
                </a:cubicBezTo>
                <a:cubicBezTo>
                  <a:pt x="6572532" y="5468249"/>
                  <a:pt x="6434486" y="5439272"/>
                  <a:pt x="6360513" y="5439383"/>
                </a:cubicBezTo>
                <a:cubicBezTo>
                  <a:pt x="6286540" y="5439494"/>
                  <a:pt x="6092329" y="5393829"/>
                  <a:pt x="5867797" y="5439383"/>
                </a:cubicBezTo>
                <a:cubicBezTo>
                  <a:pt x="5643265" y="5484937"/>
                  <a:pt x="5378410" y="5423108"/>
                  <a:pt x="5240705" y="5439383"/>
                </a:cubicBezTo>
                <a:cubicBezTo>
                  <a:pt x="5103000" y="5455658"/>
                  <a:pt x="4996061" y="5399155"/>
                  <a:pt x="4815177" y="5439383"/>
                </a:cubicBezTo>
                <a:cubicBezTo>
                  <a:pt x="4634293" y="5479611"/>
                  <a:pt x="4322175" y="5383303"/>
                  <a:pt x="4120896" y="5439383"/>
                </a:cubicBezTo>
                <a:cubicBezTo>
                  <a:pt x="3919617" y="5495463"/>
                  <a:pt x="3599409" y="5392712"/>
                  <a:pt x="3426615" y="5439383"/>
                </a:cubicBezTo>
                <a:cubicBezTo>
                  <a:pt x="3253821" y="5486054"/>
                  <a:pt x="2985742" y="5398961"/>
                  <a:pt x="2866710" y="5439383"/>
                </a:cubicBezTo>
                <a:cubicBezTo>
                  <a:pt x="2747678" y="5479805"/>
                  <a:pt x="2438809" y="5414050"/>
                  <a:pt x="2172429" y="5439383"/>
                </a:cubicBezTo>
                <a:cubicBezTo>
                  <a:pt x="1906049" y="5464716"/>
                  <a:pt x="1780184" y="5422653"/>
                  <a:pt x="1612524" y="5439383"/>
                </a:cubicBezTo>
                <a:cubicBezTo>
                  <a:pt x="1444865" y="5456113"/>
                  <a:pt x="1147416" y="5384370"/>
                  <a:pt x="985432" y="5439383"/>
                </a:cubicBezTo>
                <a:cubicBezTo>
                  <a:pt x="823448" y="5494396"/>
                  <a:pt x="710462" y="5397225"/>
                  <a:pt x="627093" y="5439383"/>
                </a:cubicBezTo>
                <a:cubicBezTo>
                  <a:pt x="543724" y="5481541"/>
                  <a:pt x="126808" y="5405213"/>
                  <a:pt x="0" y="5439383"/>
                </a:cubicBezTo>
                <a:cubicBezTo>
                  <a:pt x="-22685" y="5240881"/>
                  <a:pt x="45197" y="5157205"/>
                  <a:pt x="0" y="4949839"/>
                </a:cubicBezTo>
                <a:cubicBezTo>
                  <a:pt x="-45197" y="4742473"/>
                  <a:pt x="653" y="4650873"/>
                  <a:pt x="0" y="4460294"/>
                </a:cubicBezTo>
                <a:cubicBezTo>
                  <a:pt x="-653" y="4269715"/>
                  <a:pt x="2910" y="4129663"/>
                  <a:pt x="0" y="4025143"/>
                </a:cubicBezTo>
                <a:cubicBezTo>
                  <a:pt x="-2910" y="3920623"/>
                  <a:pt x="58461" y="3691215"/>
                  <a:pt x="0" y="3535599"/>
                </a:cubicBezTo>
                <a:cubicBezTo>
                  <a:pt x="-58461" y="3379983"/>
                  <a:pt x="27818" y="3205188"/>
                  <a:pt x="0" y="2937267"/>
                </a:cubicBezTo>
                <a:cubicBezTo>
                  <a:pt x="-27818" y="2669346"/>
                  <a:pt x="43625" y="2688217"/>
                  <a:pt x="0" y="2502116"/>
                </a:cubicBezTo>
                <a:cubicBezTo>
                  <a:pt x="-43625" y="2316015"/>
                  <a:pt x="23183" y="2303713"/>
                  <a:pt x="0" y="2121359"/>
                </a:cubicBezTo>
                <a:cubicBezTo>
                  <a:pt x="-23183" y="1939005"/>
                  <a:pt x="76021" y="1609887"/>
                  <a:pt x="0" y="1468633"/>
                </a:cubicBezTo>
                <a:cubicBezTo>
                  <a:pt x="-76021" y="1327379"/>
                  <a:pt x="39123" y="1206190"/>
                  <a:pt x="0" y="1087877"/>
                </a:cubicBezTo>
                <a:cubicBezTo>
                  <a:pt x="-39123" y="969564"/>
                  <a:pt x="2614" y="814718"/>
                  <a:pt x="0" y="543938"/>
                </a:cubicBezTo>
                <a:cubicBezTo>
                  <a:pt x="-2614" y="273158"/>
                  <a:pt x="47583" y="198231"/>
                  <a:pt x="0" y="0"/>
                </a:cubicBezTo>
                <a:close/>
              </a:path>
              <a:path w="6718852" h="5439383" stroke="0" extrusionOk="0">
                <a:moveTo>
                  <a:pt x="0" y="0"/>
                </a:moveTo>
                <a:cubicBezTo>
                  <a:pt x="134020" y="-47450"/>
                  <a:pt x="304992" y="58011"/>
                  <a:pt x="492716" y="0"/>
                </a:cubicBezTo>
                <a:cubicBezTo>
                  <a:pt x="680440" y="-58011"/>
                  <a:pt x="750039" y="36094"/>
                  <a:pt x="851055" y="0"/>
                </a:cubicBezTo>
                <a:cubicBezTo>
                  <a:pt x="952071" y="-36094"/>
                  <a:pt x="1224926" y="9645"/>
                  <a:pt x="1545336" y="0"/>
                </a:cubicBezTo>
                <a:cubicBezTo>
                  <a:pt x="1865746" y="-9645"/>
                  <a:pt x="1887645" y="47147"/>
                  <a:pt x="2038052" y="0"/>
                </a:cubicBezTo>
                <a:cubicBezTo>
                  <a:pt x="2188459" y="-47147"/>
                  <a:pt x="2402568" y="15881"/>
                  <a:pt x="2530768" y="0"/>
                </a:cubicBezTo>
                <a:cubicBezTo>
                  <a:pt x="2658968" y="-15881"/>
                  <a:pt x="3023153" y="77698"/>
                  <a:pt x="3225049" y="0"/>
                </a:cubicBezTo>
                <a:cubicBezTo>
                  <a:pt x="3426945" y="-77698"/>
                  <a:pt x="3452038" y="4651"/>
                  <a:pt x="3650576" y="0"/>
                </a:cubicBezTo>
                <a:cubicBezTo>
                  <a:pt x="3849114" y="-4651"/>
                  <a:pt x="4022841" y="36945"/>
                  <a:pt x="4344858" y="0"/>
                </a:cubicBezTo>
                <a:cubicBezTo>
                  <a:pt x="4666875" y="-36945"/>
                  <a:pt x="4707589" y="12032"/>
                  <a:pt x="5039139" y="0"/>
                </a:cubicBezTo>
                <a:cubicBezTo>
                  <a:pt x="5370689" y="-12032"/>
                  <a:pt x="5338250" y="40373"/>
                  <a:pt x="5599043" y="0"/>
                </a:cubicBezTo>
                <a:cubicBezTo>
                  <a:pt x="5859836" y="-40373"/>
                  <a:pt x="6237164" y="129702"/>
                  <a:pt x="6718852" y="0"/>
                </a:cubicBezTo>
                <a:cubicBezTo>
                  <a:pt x="6757605" y="170899"/>
                  <a:pt x="6687000" y="328971"/>
                  <a:pt x="6718852" y="489544"/>
                </a:cubicBezTo>
                <a:cubicBezTo>
                  <a:pt x="6750704" y="650117"/>
                  <a:pt x="6717584" y="713053"/>
                  <a:pt x="6718852" y="870301"/>
                </a:cubicBezTo>
                <a:cubicBezTo>
                  <a:pt x="6720120" y="1027549"/>
                  <a:pt x="6704797" y="1267996"/>
                  <a:pt x="6718852" y="1414240"/>
                </a:cubicBezTo>
                <a:cubicBezTo>
                  <a:pt x="6732907" y="1560484"/>
                  <a:pt x="6706045" y="1846445"/>
                  <a:pt x="6718852" y="1958178"/>
                </a:cubicBezTo>
                <a:cubicBezTo>
                  <a:pt x="6731659" y="2069911"/>
                  <a:pt x="6694110" y="2256838"/>
                  <a:pt x="6718852" y="2502116"/>
                </a:cubicBezTo>
                <a:cubicBezTo>
                  <a:pt x="6743594" y="2747394"/>
                  <a:pt x="6698316" y="2872566"/>
                  <a:pt x="6718852" y="3100448"/>
                </a:cubicBezTo>
                <a:cubicBezTo>
                  <a:pt x="6739388" y="3328330"/>
                  <a:pt x="6651536" y="3441975"/>
                  <a:pt x="6718852" y="3698780"/>
                </a:cubicBezTo>
                <a:cubicBezTo>
                  <a:pt x="6786168" y="3955585"/>
                  <a:pt x="6702031" y="4168544"/>
                  <a:pt x="6718852" y="4297113"/>
                </a:cubicBezTo>
                <a:cubicBezTo>
                  <a:pt x="6735673" y="4425682"/>
                  <a:pt x="6710526" y="4522205"/>
                  <a:pt x="6718852" y="4677869"/>
                </a:cubicBezTo>
                <a:cubicBezTo>
                  <a:pt x="6727178" y="4833533"/>
                  <a:pt x="6700381" y="5201687"/>
                  <a:pt x="6718852" y="5439383"/>
                </a:cubicBezTo>
                <a:cubicBezTo>
                  <a:pt x="6500538" y="5462627"/>
                  <a:pt x="6363816" y="5419756"/>
                  <a:pt x="6091759" y="5439383"/>
                </a:cubicBezTo>
                <a:cubicBezTo>
                  <a:pt x="5819702" y="5459010"/>
                  <a:pt x="5811384" y="5439106"/>
                  <a:pt x="5666232" y="5439383"/>
                </a:cubicBezTo>
                <a:cubicBezTo>
                  <a:pt x="5521080" y="5439660"/>
                  <a:pt x="5337931" y="5426670"/>
                  <a:pt x="5106328" y="5439383"/>
                </a:cubicBezTo>
                <a:cubicBezTo>
                  <a:pt x="4874725" y="5452096"/>
                  <a:pt x="4844145" y="5431060"/>
                  <a:pt x="4747989" y="5439383"/>
                </a:cubicBezTo>
                <a:cubicBezTo>
                  <a:pt x="4651833" y="5447706"/>
                  <a:pt x="4503529" y="5426778"/>
                  <a:pt x="4389650" y="5439383"/>
                </a:cubicBezTo>
                <a:cubicBezTo>
                  <a:pt x="4275771" y="5451988"/>
                  <a:pt x="3953339" y="5382310"/>
                  <a:pt x="3829746" y="5439383"/>
                </a:cubicBezTo>
                <a:cubicBezTo>
                  <a:pt x="3706153" y="5496456"/>
                  <a:pt x="3525423" y="5432589"/>
                  <a:pt x="3404218" y="5439383"/>
                </a:cubicBezTo>
                <a:cubicBezTo>
                  <a:pt x="3283013" y="5446177"/>
                  <a:pt x="2986519" y="5407470"/>
                  <a:pt x="2777125" y="5439383"/>
                </a:cubicBezTo>
                <a:cubicBezTo>
                  <a:pt x="2567731" y="5471296"/>
                  <a:pt x="2493578" y="5407112"/>
                  <a:pt x="2351598" y="5439383"/>
                </a:cubicBezTo>
                <a:cubicBezTo>
                  <a:pt x="2209618" y="5471654"/>
                  <a:pt x="1907737" y="5381996"/>
                  <a:pt x="1724505" y="5439383"/>
                </a:cubicBezTo>
                <a:cubicBezTo>
                  <a:pt x="1541273" y="5496770"/>
                  <a:pt x="1521077" y="5417272"/>
                  <a:pt x="1366167" y="5439383"/>
                </a:cubicBezTo>
                <a:cubicBezTo>
                  <a:pt x="1211257" y="5461494"/>
                  <a:pt x="906648" y="5407234"/>
                  <a:pt x="739074" y="5439383"/>
                </a:cubicBezTo>
                <a:cubicBezTo>
                  <a:pt x="571500" y="5471532"/>
                  <a:pt x="344457" y="5428313"/>
                  <a:pt x="0" y="5439383"/>
                </a:cubicBezTo>
                <a:cubicBezTo>
                  <a:pt x="-31859" y="5272127"/>
                  <a:pt x="33544" y="5168972"/>
                  <a:pt x="0" y="5058626"/>
                </a:cubicBezTo>
                <a:cubicBezTo>
                  <a:pt x="-33544" y="4948280"/>
                  <a:pt x="51677" y="4694700"/>
                  <a:pt x="0" y="4569082"/>
                </a:cubicBezTo>
                <a:cubicBezTo>
                  <a:pt x="-51677" y="4443464"/>
                  <a:pt x="61879" y="4193774"/>
                  <a:pt x="0" y="3916356"/>
                </a:cubicBezTo>
                <a:cubicBezTo>
                  <a:pt x="-61879" y="3638938"/>
                  <a:pt x="49904" y="3665180"/>
                  <a:pt x="0" y="3481205"/>
                </a:cubicBezTo>
                <a:cubicBezTo>
                  <a:pt x="-49904" y="3297230"/>
                  <a:pt x="21980" y="3253913"/>
                  <a:pt x="0" y="3100448"/>
                </a:cubicBezTo>
                <a:cubicBezTo>
                  <a:pt x="-21980" y="2946983"/>
                  <a:pt x="26658" y="2903448"/>
                  <a:pt x="0" y="2719692"/>
                </a:cubicBezTo>
                <a:cubicBezTo>
                  <a:pt x="-26658" y="2535936"/>
                  <a:pt x="33347" y="2361241"/>
                  <a:pt x="0" y="2121359"/>
                </a:cubicBezTo>
                <a:cubicBezTo>
                  <a:pt x="-33347" y="1881477"/>
                  <a:pt x="36559" y="1830966"/>
                  <a:pt x="0" y="1740603"/>
                </a:cubicBezTo>
                <a:cubicBezTo>
                  <a:pt x="-36559" y="1650240"/>
                  <a:pt x="47108" y="1368199"/>
                  <a:pt x="0" y="1196664"/>
                </a:cubicBezTo>
                <a:cubicBezTo>
                  <a:pt x="-47108" y="1025129"/>
                  <a:pt x="29835" y="924632"/>
                  <a:pt x="0" y="761514"/>
                </a:cubicBezTo>
                <a:cubicBezTo>
                  <a:pt x="-29835" y="598396"/>
                  <a:pt x="38953" y="308822"/>
                  <a:pt x="0" y="0"/>
                </a:cubicBezTo>
                <a:close/>
              </a:path>
            </a:pathLst>
          </a:custGeom>
          <a:blipFill dpi="0" rotWithShape="1">
            <a:blip r:embed="rId6">
              <a:alphaModFix amt="0"/>
            </a:blip>
            <a:srcRect/>
            <a:stretch>
              <a:fillRect/>
            </a:stretch>
          </a:blipFill>
          <a:ln w="76200" cap="rnd">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xtLst>
              <a:ext uri="{C807C97D-BFC1-408E-A445-0C87EB9F89A2}">
                <ask:lineSketchStyleProps xmlns:ask="http://schemas.microsoft.com/office/drawing/2018/sketchyshapes" sd="1219033472">
                  <a:prstGeom prst="rect">
                    <a:avLst/>
                  </a:prstGeom>
                  <ask:type>
                    <ask:lineSketchScribble/>
                  </ask:type>
                </ask:lineSketchStyleProps>
              </a:ext>
            </a:extLst>
          </a:ln>
        </p:spPr>
      </p:pic>
    </p:spTree>
    <p:extLst>
      <p:ext uri="{BB962C8B-B14F-4D97-AF65-F5344CB8AC3E}">
        <p14:creationId xmlns:p14="http://schemas.microsoft.com/office/powerpoint/2010/main" val="1256229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BF4658F-FC6C-4603-AB25-7C6D1286BF32}"/>
              </a:ext>
            </a:extLst>
          </p:cNvPr>
          <p:cNvSpPr>
            <a:spLocks noGrp="1"/>
          </p:cNvSpPr>
          <p:nvPr>
            <p:ph type="title"/>
          </p:nvPr>
        </p:nvSpPr>
        <p:spPr>
          <a:xfrm>
            <a:off x="424070" y="595655"/>
            <a:ext cx="4505739" cy="1330839"/>
          </a:xfrm>
        </p:spPr>
        <p:txBody>
          <a:bodyPr>
            <a:normAutofit/>
          </a:bodyPr>
          <a:lstStyle/>
          <a:p>
            <a:r>
              <a:rPr lang="en-US" sz="4000" b="1" dirty="0">
                <a:latin typeface="+mn-lt"/>
              </a:rPr>
              <a:t>What’s the problem?</a:t>
            </a:r>
            <a:endParaRPr lang="en-IE" sz="4000" b="1" dirty="0">
              <a:latin typeface="+mn-lt"/>
            </a:endParaRPr>
          </a:p>
        </p:txBody>
      </p:sp>
      <p:sp>
        <p:nvSpPr>
          <p:cNvPr id="3" name="Content Placeholder 2">
            <a:extLst>
              <a:ext uri="{FF2B5EF4-FFF2-40B4-BE49-F238E27FC236}">
                <a16:creationId xmlns:a16="http://schemas.microsoft.com/office/drawing/2014/main" id="{96166726-7EB5-46C9-AA26-0F7149C90648}"/>
              </a:ext>
            </a:extLst>
          </p:cNvPr>
          <p:cNvSpPr>
            <a:spLocks noGrp="1"/>
          </p:cNvSpPr>
          <p:nvPr>
            <p:ph idx="1"/>
          </p:nvPr>
        </p:nvSpPr>
        <p:spPr>
          <a:xfrm>
            <a:off x="397566" y="2088086"/>
            <a:ext cx="3878550" cy="4663898"/>
          </a:xfrm>
        </p:spPr>
        <p:txBody>
          <a:bodyPr>
            <a:normAutofit fontScale="92500"/>
          </a:bodyPr>
          <a:lstStyle/>
          <a:p>
            <a:r>
              <a:rPr lang="en-US" sz="2400" dirty="0"/>
              <a:t>One third of bee species in Ireland is threatened with extinction</a:t>
            </a:r>
          </a:p>
          <a:p>
            <a:pPr lvl="1"/>
            <a:r>
              <a:rPr lang="en-US" dirty="0"/>
              <a:t>Habitat loss </a:t>
            </a:r>
          </a:p>
          <a:p>
            <a:pPr lvl="1"/>
            <a:r>
              <a:rPr lang="en-US" dirty="0"/>
              <a:t>Decline in wildflowers </a:t>
            </a:r>
          </a:p>
          <a:p>
            <a:pPr lvl="1"/>
            <a:r>
              <a:rPr lang="en-US" dirty="0"/>
              <a:t>Pests and disease</a:t>
            </a:r>
          </a:p>
          <a:p>
            <a:pPr lvl="1"/>
            <a:r>
              <a:rPr lang="en-US" dirty="0"/>
              <a:t>Pesticides</a:t>
            </a:r>
          </a:p>
          <a:p>
            <a:pPr lvl="1"/>
            <a:r>
              <a:rPr lang="en-US" dirty="0"/>
              <a:t>Climate change</a:t>
            </a:r>
          </a:p>
          <a:p>
            <a:r>
              <a:rPr lang="en-US" sz="2400" dirty="0"/>
              <a:t>78% of our wild plants are pollinated by insects</a:t>
            </a:r>
          </a:p>
          <a:p>
            <a:r>
              <a:rPr lang="en-US" sz="2400" dirty="0"/>
              <a:t>100 crops provide 90% of the world’s food. 71 of these are pollinated by bees. </a:t>
            </a:r>
            <a:endParaRPr lang="en-IE" sz="2400" dirty="0"/>
          </a:p>
        </p:txBody>
      </p:sp>
      <p:pic>
        <p:nvPicPr>
          <p:cNvPr id="4" name="Picture 3">
            <a:extLst>
              <a:ext uri="{FF2B5EF4-FFF2-40B4-BE49-F238E27FC236}">
                <a16:creationId xmlns:a16="http://schemas.microsoft.com/office/drawing/2014/main" id="{7DEF4750-C7C0-4A87-A3B0-D6BF4E1CEF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A34A5C16-E7A5-4CA0-BF43-EC0C95A532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pic>
        <p:nvPicPr>
          <p:cNvPr id="8" name="Picture 7" descr="A bee on a flower&#10;&#10;Description automatically generated">
            <a:extLst>
              <a:ext uri="{FF2B5EF4-FFF2-40B4-BE49-F238E27FC236}">
                <a16:creationId xmlns:a16="http://schemas.microsoft.com/office/drawing/2014/main" id="{2CB9498C-AFD2-4989-9AE7-8CC24E302B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3879" y="1333867"/>
            <a:ext cx="6718852" cy="5439383"/>
          </a:xfrm>
          <a:custGeom>
            <a:avLst/>
            <a:gdLst>
              <a:gd name="csX0" fmla="*/ 0 w 6718852"/>
              <a:gd name="csY0" fmla="*/ 0 h 5439383"/>
              <a:gd name="csX1" fmla="*/ 559904 w 6718852"/>
              <a:gd name="csY1" fmla="*/ 0 h 5439383"/>
              <a:gd name="csX2" fmla="*/ 1254186 w 6718852"/>
              <a:gd name="csY2" fmla="*/ 0 h 5439383"/>
              <a:gd name="csX3" fmla="*/ 1746902 w 6718852"/>
              <a:gd name="csY3" fmla="*/ 0 h 5439383"/>
              <a:gd name="csX4" fmla="*/ 2239617 w 6718852"/>
              <a:gd name="csY4" fmla="*/ 0 h 5439383"/>
              <a:gd name="csX5" fmla="*/ 2799522 w 6718852"/>
              <a:gd name="csY5" fmla="*/ 0 h 5439383"/>
              <a:gd name="csX6" fmla="*/ 3426615 w 6718852"/>
              <a:gd name="csY6" fmla="*/ 0 h 5439383"/>
              <a:gd name="csX7" fmla="*/ 4053707 w 6718852"/>
              <a:gd name="csY7" fmla="*/ 0 h 5439383"/>
              <a:gd name="csX8" fmla="*/ 4680800 w 6718852"/>
              <a:gd name="csY8" fmla="*/ 0 h 5439383"/>
              <a:gd name="csX9" fmla="*/ 5375082 w 6718852"/>
              <a:gd name="csY9" fmla="*/ 0 h 5439383"/>
              <a:gd name="csX10" fmla="*/ 5934986 w 6718852"/>
              <a:gd name="csY10" fmla="*/ 0 h 5439383"/>
              <a:gd name="csX11" fmla="*/ 6718852 w 6718852"/>
              <a:gd name="csY11" fmla="*/ 0 h 5439383"/>
              <a:gd name="csX12" fmla="*/ 6718852 w 6718852"/>
              <a:gd name="csY12" fmla="*/ 543938 h 5439383"/>
              <a:gd name="csX13" fmla="*/ 6718852 w 6718852"/>
              <a:gd name="csY13" fmla="*/ 1196664 h 5439383"/>
              <a:gd name="csX14" fmla="*/ 6718852 w 6718852"/>
              <a:gd name="csY14" fmla="*/ 1794996 h 5439383"/>
              <a:gd name="csX15" fmla="*/ 6718852 w 6718852"/>
              <a:gd name="csY15" fmla="*/ 2447722 h 5439383"/>
              <a:gd name="csX16" fmla="*/ 6718852 w 6718852"/>
              <a:gd name="csY16" fmla="*/ 3046054 h 5439383"/>
              <a:gd name="csX17" fmla="*/ 6718852 w 6718852"/>
              <a:gd name="csY17" fmla="*/ 3481205 h 5439383"/>
              <a:gd name="csX18" fmla="*/ 6718852 w 6718852"/>
              <a:gd name="csY18" fmla="*/ 4079537 h 5439383"/>
              <a:gd name="csX19" fmla="*/ 6718852 w 6718852"/>
              <a:gd name="csY19" fmla="*/ 4569082 h 5439383"/>
              <a:gd name="csX20" fmla="*/ 6718852 w 6718852"/>
              <a:gd name="csY20" fmla="*/ 5439383 h 5439383"/>
              <a:gd name="csX21" fmla="*/ 6360513 w 6718852"/>
              <a:gd name="csY21" fmla="*/ 5439383 h 5439383"/>
              <a:gd name="csX22" fmla="*/ 5867797 w 6718852"/>
              <a:gd name="csY22" fmla="*/ 5439383 h 5439383"/>
              <a:gd name="csX23" fmla="*/ 5240705 w 6718852"/>
              <a:gd name="csY23" fmla="*/ 5439383 h 5439383"/>
              <a:gd name="csX24" fmla="*/ 4815177 w 6718852"/>
              <a:gd name="csY24" fmla="*/ 5439383 h 5439383"/>
              <a:gd name="csX25" fmla="*/ 4120896 w 6718852"/>
              <a:gd name="csY25" fmla="*/ 5439383 h 5439383"/>
              <a:gd name="csX26" fmla="*/ 3426615 w 6718852"/>
              <a:gd name="csY26" fmla="*/ 5439383 h 5439383"/>
              <a:gd name="csX27" fmla="*/ 2866710 w 6718852"/>
              <a:gd name="csY27" fmla="*/ 5439383 h 5439383"/>
              <a:gd name="csX28" fmla="*/ 2172429 w 6718852"/>
              <a:gd name="csY28" fmla="*/ 5439383 h 5439383"/>
              <a:gd name="csX29" fmla="*/ 1612524 w 6718852"/>
              <a:gd name="csY29" fmla="*/ 5439383 h 5439383"/>
              <a:gd name="csX30" fmla="*/ 985432 w 6718852"/>
              <a:gd name="csY30" fmla="*/ 5439383 h 5439383"/>
              <a:gd name="csX31" fmla="*/ 627093 w 6718852"/>
              <a:gd name="csY31" fmla="*/ 5439383 h 5439383"/>
              <a:gd name="csX32" fmla="*/ 0 w 6718852"/>
              <a:gd name="csY32" fmla="*/ 5439383 h 5439383"/>
              <a:gd name="csX33" fmla="*/ 0 w 6718852"/>
              <a:gd name="csY33" fmla="*/ 4949839 h 5439383"/>
              <a:gd name="csX34" fmla="*/ 0 w 6718852"/>
              <a:gd name="csY34" fmla="*/ 4460294 h 5439383"/>
              <a:gd name="csX35" fmla="*/ 0 w 6718852"/>
              <a:gd name="csY35" fmla="*/ 4025143 h 5439383"/>
              <a:gd name="csX36" fmla="*/ 0 w 6718852"/>
              <a:gd name="csY36" fmla="*/ 3535599 h 5439383"/>
              <a:gd name="csX37" fmla="*/ 0 w 6718852"/>
              <a:gd name="csY37" fmla="*/ 2937267 h 5439383"/>
              <a:gd name="csX38" fmla="*/ 0 w 6718852"/>
              <a:gd name="csY38" fmla="*/ 2502116 h 5439383"/>
              <a:gd name="csX39" fmla="*/ 0 w 6718852"/>
              <a:gd name="csY39" fmla="*/ 2121359 h 5439383"/>
              <a:gd name="csX40" fmla="*/ 0 w 6718852"/>
              <a:gd name="csY40" fmla="*/ 1468633 h 5439383"/>
              <a:gd name="csX41" fmla="*/ 0 w 6718852"/>
              <a:gd name="csY41" fmla="*/ 1087877 h 5439383"/>
              <a:gd name="csX42" fmla="*/ 0 w 6718852"/>
              <a:gd name="csY42" fmla="*/ 543938 h 5439383"/>
              <a:gd name="csX43" fmla="*/ 0 w 6718852"/>
              <a:gd name="csY43" fmla="*/ 0 h 54393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6718852" h="5439383" fill="none" extrusionOk="0">
                <a:moveTo>
                  <a:pt x="0" y="0"/>
                </a:moveTo>
                <a:cubicBezTo>
                  <a:pt x="197334" y="-49287"/>
                  <a:pt x="383233" y="51856"/>
                  <a:pt x="559904" y="0"/>
                </a:cubicBezTo>
                <a:cubicBezTo>
                  <a:pt x="736575" y="-51856"/>
                  <a:pt x="953073" y="28967"/>
                  <a:pt x="1254186" y="0"/>
                </a:cubicBezTo>
                <a:cubicBezTo>
                  <a:pt x="1555299" y="-28967"/>
                  <a:pt x="1640137" y="9417"/>
                  <a:pt x="1746902" y="0"/>
                </a:cubicBezTo>
                <a:cubicBezTo>
                  <a:pt x="1853667" y="-9417"/>
                  <a:pt x="2025137" y="32029"/>
                  <a:pt x="2239617" y="0"/>
                </a:cubicBezTo>
                <a:cubicBezTo>
                  <a:pt x="2454098" y="-32029"/>
                  <a:pt x="2594910" y="28183"/>
                  <a:pt x="2799522" y="0"/>
                </a:cubicBezTo>
                <a:cubicBezTo>
                  <a:pt x="3004134" y="-28183"/>
                  <a:pt x="3209072" y="22667"/>
                  <a:pt x="3426615" y="0"/>
                </a:cubicBezTo>
                <a:cubicBezTo>
                  <a:pt x="3644158" y="-22667"/>
                  <a:pt x="3785379" y="11411"/>
                  <a:pt x="4053707" y="0"/>
                </a:cubicBezTo>
                <a:cubicBezTo>
                  <a:pt x="4322035" y="-11411"/>
                  <a:pt x="4464019" y="71038"/>
                  <a:pt x="4680800" y="0"/>
                </a:cubicBezTo>
                <a:cubicBezTo>
                  <a:pt x="4897581" y="-71038"/>
                  <a:pt x="5170327" y="33366"/>
                  <a:pt x="5375082" y="0"/>
                </a:cubicBezTo>
                <a:cubicBezTo>
                  <a:pt x="5579837" y="-33366"/>
                  <a:pt x="5796307" y="8387"/>
                  <a:pt x="5934986" y="0"/>
                </a:cubicBezTo>
                <a:cubicBezTo>
                  <a:pt x="6073665" y="-8387"/>
                  <a:pt x="6527447" y="84093"/>
                  <a:pt x="6718852" y="0"/>
                </a:cubicBezTo>
                <a:cubicBezTo>
                  <a:pt x="6723914" y="138916"/>
                  <a:pt x="6714510" y="316293"/>
                  <a:pt x="6718852" y="543938"/>
                </a:cubicBezTo>
                <a:cubicBezTo>
                  <a:pt x="6723194" y="771583"/>
                  <a:pt x="6662591" y="930392"/>
                  <a:pt x="6718852" y="1196664"/>
                </a:cubicBezTo>
                <a:cubicBezTo>
                  <a:pt x="6775113" y="1462936"/>
                  <a:pt x="6716154" y="1638870"/>
                  <a:pt x="6718852" y="1794996"/>
                </a:cubicBezTo>
                <a:cubicBezTo>
                  <a:pt x="6721550" y="1951122"/>
                  <a:pt x="6686656" y="2278012"/>
                  <a:pt x="6718852" y="2447722"/>
                </a:cubicBezTo>
                <a:cubicBezTo>
                  <a:pt x="6751048" y="2617432"/>
                  <a:pt x="6649229" y="2809863"/>
                  <a:pt x="6718852" y="3046054"/>
                </a:cubicBezTo>
                <a:cubicBezTo>
                  <a:pt x="6788475" y="3282245"/>
                  <a:pt x="6677307" y="3302834"/>
                  <a:pt x="6718852" y="3481205"/>
                </a:cubicBezTo>
                <a:cubicBezTo>
                  <a:pt x="6760397" y="3659576"/>
                  <a:pt x="6666702" y="3941525"/>
                  <a:pt x="6718852" y="4079537"/>
                </a:cubicBezTo>
                <a:cubicBezTo>
                  <a:pt x="6771002" y="4217549"/>
                  <a:pt x="6706764" y="4367254"/>
                  <a:pt x="6718852" y="4569082"/>
                </a:cubicBezTo>
                <a:cubicBezTo>
                  <a:pt x="6730940" y="4770910"/>
                  <a:pt x="6688801" y="5040949"/>
                  <a:pt x="6718852" y="5439383"/>
                </a:cubicBezTo>
                <a:cubicBezTo>
                  <a:pt x="6572532" y="5468249"/>
                  <a:pt x="6434486" y="5439272"/>
                  <a:pt x="6360513" y="5439383"/>
                </a:cubicBezTo>
                <a:cubicBezTo>
                  <a:pt x="6286540" y="5439494"/>
                  <a:pt x="6092329" y="5393829"/>
                  <a:pt x="5867797" y="5439383"/>
                </a:cubicBezTo>
                <a:cubicBezTo>
                  <a:pt x="5643265" y="5484937"/>
                  <a:pt x="5378410" y="5423108"/>
                  <a:pt x="5240705" y="5439383"/>
                </a:cubicBezTo>
                <a:cubicBezTo>
                  <a:pt x="5103000" y="5455658"/>
                  <a:pt x="4996061" y="5399155"/>
                  <a:pt x="4815177" y="5439383"/>
                </a:cubicBezTo>
                <a:cubicBezTo>
                  <a:pt x="4634293" y="5479611"/>
                  <a:pt x="4322175" y="5383303"/>
                  <a:pt x="4120896" y="5439383"/>
                </a:cubicBezTo>
                <a:cubicBezTo>
                  <a:pt x="3919617" y="5495463"/>
                  <a:pt x="3599409" y="5392712"/>
                  <a:pt x="3426615" y="5439383"/>
                </a:cubicBezTo>
                <a:cubicBezTo>
                  <a:pt x="3253821" y="5486054"/>
                  <a:pt x="2985742" y="5398961"/>
                  <a:pt x="2866710" y="5439383"/>
                </a:cubicBezTo>
                <a:cubicBezTo>
                  <a:pt x="2747678" y="5479805"/>
                  <a:pt x="2438809" y="5414050"/>
                  <a:pt x="2172429" y="5439383"/>
                </a:cubicBezTo>
                <a:cubicBezTo>
                  <a:pt x="1906049" y="5464716"/>
                  <a:pt x="1780184" y="5422653"/>
                  <a:pt x="1612524" y="5439383"/>
                </a:cubicBezTo>
                <a:cubicBezTo>
                  <a:pt x="1444865" y="5456113"/>
                  <a:pt x="1147416" y="5384370"/>
                  <a:pt x="985432" y="5439383"/>
                </a:cubicBezTo>
                <a:cubicBezTo>
                  <a:pt x="823448" y="5494396"/>
                  <a:pt x="710462" y="5397225"/>
                  <a:pt x="627093" y="5439383"/>
                </a:cubicBezTo>
                <a:cubicBezTo>
                  <a:pt x="543724" y="5481541"/>
                  <a:pt x="126808" y="5405213"/>
                  <a:pt x="0" y="5439383"/>
                </a:cubicBezTo>
                <a:cubicBezTo>
                  <a:pt x="-22685" y="5240881"/>
                  <a:pt x="45197" y="5157205"/>
                  <a:pt x="0" y="4949839"/>
                </a:cubicBezTo>
                <a:cubicBezTo>
                  <a:pt x="-45197" y="4742473"/>
                  <a:pt x="653" y="4650873"/>
                  <a:pt x="0" y="4460294"/>
                </a:cubicBezTo>
                <a:cubicBezTo>
                  <a:pt x="-653" y="4269715"/>
                  <a:pt x="2910" y="4129663"/>
                  <a:pt x="0" y="4025143"/>
                </a:cubicBezTo>
                <a:cubicBezTo>
                  <a:pt x="-2910" y="3920623"/>
                  <a:pt x="58461" y="3691215"/>
                  <a:pt x="0" y="3535599"/>
                </a:cubicBezTo>
                <a:cubicBezTo>
                  <a:pt x="-58461" y="3379983"/>
                  <a:pt x="27818" y="3205188"/>
                  <a:pt x="0" y="2937267"/>
                </a:cubicBezTo>
                <a:cubicBezTo>
                  <a:pt x="-27818" y="2669346"/>
                  <a:pt x="43625" y="2688217"/>
                  <a:pt x="0" y="2502116"/>
                </a:cubicBezTo>
                <a:cubicBezTo>
                  <a:pt x="-43625" y="2316015"/>
                  <a:pt x="23183" y="2303713"/>
                  <a:pt x="0" y="2121359"/>
                </a:cubicBezTo>
                <a:cubicBezTo>
                  <a:pt x="-23183" y="1939005"/>
                  <a:pt x="76021" y="1609887"/>
                  <a:pt x="0" y="1468633"/>
                </a:cubicBezTo>
                <a:cubicBezTo>
                  <a:pt x="-76021" y="1327379"/>
                  <a:pt x="39123" y="1206190"/>
                  <a:pt x="0" y="1087877"/>
                </a:cubicBezTo>
                <a:cubicBezTo>
                  <a:pt x="-39123" y="969564"/>
                  <a:pt x="2614" y="814718"/>
                  <a:pt x="0" y="543938"/>
                </a:cubicBezTo>
                <a:cubicBezTo>
                  <a:pt x="-2614" y="273158"/>
                  <a:pt x="47583" y="198231"/>
                  <a:pt x="0" y="0"/>
                </a:cubicBezTo>
                <a:close/>
              </a:path>
              <a:path w="6718852" h="5439383" stroke="0" extrusionOk="0">
                <a:moveTo>
                  <a:pt x="0" y="0"/>
                </a:moveTo>
                <a:cubicBezTo>
                  <a:pt x="134020" y="-47450"/>
                  <a:pt x="304992" y="58011"/>
                  <a:pt x="492716" y="0"/>
                </a:cubicBezTo>
                <a:cubicBezTo>
                  <a:pt x="680440" y="-58011"/>
                  <a:pt x="750039" y="36094"/>
                  <a:pt x="851055" y="0"/>
                </a:cubicBezTo>
                <a:cubicBezTo>
                  <a:pt x="952071" y="-36094"/>
                  <a:pt x="1224926" y="9645"/>
                  <a:pt x="1545336" y="0"/>
                </a:cubicBezTo>
                <a:cubicBezTo>
                  <a:pt x="1865746" y="-9645"/>
                  <a:pt x="1887645" y="47147"/>
                  <a:pt x="2038052" y="0"/>
                </a:cubicBezTo>
                <a:cubicBezTo>
                  <a:pt x="2188459" y="-47147"/>
                  <a:pt x="2402568" y="15881"/>
                  <a:pt x="2530768" y="0"/>
                </a:cubicBezTo>
                <a:cubicBezTo>
                  <a:pt x="2658968" y="-15881"/>
                  <a:pt x="3023153" y="77698"/>
                  <a:pt x="3225049" y="0"/>
                </a:cubicBezTo>
                <a:cubicBezTo>
                  <a:pt x="3426945" y="-77698"/>
                  <a:pt x="3452038" y="4651"/>
                  <a:pt x="3650576" y="0"/>
                </a:cubicBezTo>
                <a:cubicBezTo>
                  <a:pt x="3849114" y="-4651"/>
                  <a:pt x="4022841" y="36945"/>
                  <a:pt x="4344858" y="0"/>
                </a:cubicBezTo>
                <a:cubicBezTo>
                  <a:pt x="4666875" y="-36945"/>
                  <a:pt x="4707589" y="12032"/>
                  <a:pt x="5039139" y="0"/>
                </a:cubicBezTo>
                <a:cubicBezTo>
                  <a:pt x="5370689" y="-12032"/>
                  <a:pt x="5338250" y="40373"/>
                  <a:pt x="5599043" y="0"/>
                </a:cubicBezTo>
                <a:cubicBezTo>
                  <a:pt x="5859836" y="-40373"/>
                  <a:pt x="6237164" y="129702"/>
                  <a:pt x="6718852" y="0"/>
                </a:cubicBezTo>
                <a:cubicBezTo>
                  <a:pt x="6757605" y="170899"/>
                  <a:pt x="6687000" y="328971"/>
                  <a:pt x="6718852" y="489544"/>
                </a:cubicBezTo>
                <a:cubicBezTo>
                  <a:pt x="6750704" y="650117"/>
                  <a:pt x="6717584" y="713053"/>
                  <a:pt x="6718852" y="870301"/>
                </a:cubicBezTo>
                <a:cubicBezTo>
                  <a:pt x="6720120" y="1027549"/>
                  <a:pt x="6704797" y="1267996"/>
                  <a:pt x="6718852" y="1414240"/>
                </a:cubicBezTo>
                <a:cubicBezTo>
                  <a:pt x="6732907" y="1560484"/>
                  <a:pt x="6706045" y="1846445"/>
                  <a:pt x="6718852" y="1958178"/>
                </a:cubicBezTo>
                <a:cubicBezTo>
                  <a:pt x="6731659" y="2069911"/>
                  <a:pt x="6694110" y="2256838"/>
                  <a:pt x="6718852" y="2502116"/>
                </a:cubicBezTo>
                <a:cubicBezTo>
                  <a:pt x="6743594" y="2747394"/>
                  <a:pt x="6698316" y="2872566"/>
                  <a:pt x="6718852" y="3100448"/>
                </a:cubicBezTo>
                <a:cubicBezTo>
                  <a:pt x="6739388" y="3328330"/>
                  <a:pt x="6651536" y="3441975"/>
                  <a:pt x="6718852" y="3698780"/>
                </a:cubicBezTo>
                <a:cubicBezTo>
                  <a:pt x="6786168" y="3955585"/>
                  <a:pt x="6702031" y="4168544"/>
                  <a:pt x="6718852" y="4297113"/>
                </a:cubicBezTo>
                <a:cubicBezTo>
                  <a:pt x="6735673" y="4425682"/>
                  <a:pt x="6710526" y="4522205"/>
                  <a:pt x="6718852" y="4677869"/>
                </a:cubicBezTo>
                <a:cubicBezTo>
                  <a:pt x="6727178" y="4833533"/>
                  <a:pt x="6700381" y="5201687"/>
                  <a:pt x="6718852" y="5439383"/>
                </a:cubicBezTo>
                <a:cubicBezTo>
                  <a:pt x="6500538" y="5462627"/>
                  <a:pt x="6363816" y="5419756"/>
                  <a:pt x="6091759" y="5439383"/>
                </a:cubicBezTo>
                <a:cubicBezTo>
                  <a:pt x="5819702" y="5459010"/>
                  <a:pt x="5811384" y="5439106"/>
                  <a:pt x="5666232" y="5439383"/>
                </a:cubicBezTo>
                <a:cubicBezTo>
                  <a:pt x="5521080" y="5439660"/>
                  <a:pt x="5337931" y="5426670"/>
                  <a:pt x="5106328" y="5439383"/>
                </a:cubicBezTo>
                <a:cubicBezTo>
                  <a:pt x="4874725" y="5452096"/>
                  <a:pt x="4844145" y="5431060"/>
                  <a:pt x="4747989" y="5439383"/>
                </a:cubicBezTo>
                <a:cubicBezTo>
                  <a:pt x="4651833" y="5447706"/>
                  <a:pt x="4503529" y="5426778"/>
                  <a:pt x="4389650" y="5439383"/>
                </a:cubicBezTo>
                <a:cubicBezTo>
                  <a:pt x="4275771" y="5451988"/>
                  <a:pt x="3953339" y="5382310"/>
                  <a:pt x="3829746" y="5439383"/>
                </a:cubicBezTo>
                <a:cubicBezTo>
                  <a:pt x="3706153" y="5496456"/>
                  <a:pt x="3525423" y="5432589"/>
                  <a:pt x="3404218" y="5439383"/>
                </a:cubicBezTo>
                <a:cubicBezTo>
                  <a:pt x="3283013" y="5446177"/>
                  <a:pt x="2986519" y="5407470"/>
                  <a:pt x="2777125" y="5439383"/>
                </a:cubicBezTo>
                <a:cubicBezTo>
                  <a:pt x="2567731" y="5471296"/>
                  <a:pt x="2493578" y="5407112"/>
                  <a:pt x="2351598" y="5439383"/>
                </a:cubicBezTo>
                <a:cubicBezTo>
                  <a:pt x="2209618" y="5471654"/>
                  <a:pt x="1907737" y="5381996"/>
                  <a:pt x="1724505" y="5439383"/>
                </a:cubicBezTo>
                <a:cubicBezTo>
                  <a:pt x="1541273" y="5496770"/>
                  <a:pt x="1521077" y="5417272"/>
                  <a:pt x="1366167" y="5439383"/>
                </a:cubicBezTo>
                <a:cubicBezTo>
                  <a:pt x="1211257" y="5461494"/>
                  <a:pt x="906648" y="5407234"/>
                  <a:pt x="739074" y="5439383"/>
                </a:cubicBezTo>
                <a:cubicBezTo>
                  <a:pt x="571500" y="5471532"/>
                  <a:pt x="344457" y="5428313"/>
                  <a:pt x="0" y="5439383"/>
                </a:cubicBezTo>
                <a:cubicBezTo>
                  <a:pt x="-31859" y="5272127"/>
                  <a:pt x="33544" y="5168972"/>
                  <a:pt x="0" y="5058626"/>
                </a:cubicBezTo>
                <a:cubicBezTo>
                  <a:pt x="-33544" y="4948280"/>
                  <a:pt x="51677" y="4694700"/>
                  <a:pt x="0" y="4569082"/>
                </a:cubicBezTo>
                <a:cubicBezTo>
                  <a:pt x="-51677" y="4443464"/>
                  <a:pt x="61879" y="4193774"/>
                  <a:pt x="0" y="3916356"/>
                </a:cubicBezTo>
                <a:cubicBezTo>
                  <a:pt x="-61879" y="3638938"/>
                  <a:pt x="49904" y="3665180"/>
                  <a:pt x="0" y="3481205"/>
                </a:cubicBezTo>
                <a:cubicBezTo>
                  <a:pt x="-49904" y="3297230"/>
                  <a:pt x="21980" y="3253913"/>
                  <a:pt x="0" y="3100448"/>
                </a:cubicBezTo>
                <a:cubicBezTo>
                  <a:pt x="-21980" y="2946983"/>
                  <a:pt x="26658" y="2903448"/>
                  <a:pt x="0" y="2719692"/>
                </a:cubicBezTo>
                <a:cubicBezTo>
                  <a:pt x="-26658" y="2535936"/>
                  <a:pt x="33347" y="2361241"/>
                  <a:pt x="0" y="2121359"/>
                </a:cubicBezTo>
                <a:cubicBezTo>
                  <a:pt x="-33347" y="1881477"/>
                  <a:pt x="36559" y="1830966"/>
                  <a:pt x="0" y="1740603"/>
                </a:cubicBezTo>
                <a:cubicBezTo>
                  <a:pt x="-36559" y="1650240"/>
                  <a:pt x="47108" y="1368199"/>
                  <a:pt x="0" y="1196664"/>
                </a:cubicBezTo>
                <a:cubicBezTo>
                  <a:pt x="-47108" y="1025129"/>
                  <a:pt x="29835" y="924632"/>
                  <a:pt x="0" y="761514"/>
                </a:cubicBezTo>
                <a:cubicBezTo>
                  <a:pt x="-29835" y="598396"/>
                  <a:pt x="38953" y="308822"/>
                  <a:pt x="0" y="0"/>
                </a:cubicBezTo>
                <a:close/>
              </a:path>
            </a:pathLst>
          </a:custGeom>
          <a:blipFill dpi="0" rotWithShape="1">
            <a:blip r:embed="rId6">
              <a:alphaModFix amt="0"/>
            </a:blip>
            <a:srcRect/>
            <a:stretch>
              <a:fillRect/>
            </a:stretch>
          </a:blipFill>
          <a:ln w="76200" cap="rnd">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xtLst>
              <a:ext uri="{C807C97D-BFC1-408E-A445-0C87EB9F89A2}">
                <ask:lineSketchStyleProps xmlns:ask="http://schemas.microsoft.com/office/drawing/2018/sketchyshapes" sd="1219033472">
                  <a:prstGeom prst="rect">
                    <a:avLst/>
                  </a:prstGeom>
                  <ask:type>
                    <ask:lineSketchScribble/>
                  </ask:type>
                </ask:lineSketchStyleProps>
              </a:ext>
            </a:extLst>
          </a:ln>
        </p:spPr>
      </p:pic>
    </p:spTree>
    <p:extLst>
      <p:ext uri="{BB962C8B-B14F-4D97-AF65-F5344CB8AC3E}">
        <p14:creationId xmlns:p14="http://schemas.microsoft.com/office/powerpoint/2010/main" val="1802832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a:extLst>
            <a:ext uri="{FF2B5EF4-FFF2-40B4-BE49-F238E27FC236}">
              <a16:creationId xmlns:a16="http://schemas.microsoft.com/office/drawing/2014/main" id="{9E77529D-E289-6367-99E9-24B1FADD1A1E}"/>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EE5A066F-A40D-BE30-0CAA-B3C5A685ED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FDCDC861-BFC1-3C98-6F01-BC226001EA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359997B2-2BC8-6929-E0E3-80E0D49639E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690A5E11-E866-6055-DB51-92833B840C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pic>
        <p:nvPicPr>
          <p:cNvPr id="6" name="Picture 5">
            <a:extLst>
              <a:ext uri="{FF2B5EF4-FFF2-40B4-BE49-F238E27FC236}">
                <a16:creationId xmlns:a16="http://schemas.microsoft.com/office/drawing/2014/main" id="{5893E0BC-708C-E523-B35C-02E33EC3132D}"/>
              </a:ext>
            </a:extLst>
          </p:cNvPr>
          <p:cNvPicPr>
            <a:picLocks noChangeAspect="1"/>
          </p:cNvPicPr>
          <p:nvPr/>
        </p:nvPicPr>
        <p:blipFill>
          <a:blip r:embed="rId5"/>
          <a:stretch>
            <a:fillRect/>
          </a:stretch>
        </p:blipFill>
        <p:spPr>
          <a:xfrm rot="16200000">
            <a:off x="1205194" y="1245681"/>
            <a:ext cx="6119390" cy="4366638"/>
          </a:xfrm>
          <a:prstGeom prst="rect">
            <a:avLst/>
          </a:prstGeom>
        </p:spPr>
      </p:pic>
      <p:pic>
        <p:nvPicPr>
          <p:cNvPr id="11" name="Picture 10">
            <a:extLst>
              <a:ext uri="{FF2B5EF4-FFF2-40B4-BE49-F238E27FC236}">
                <a16:creationId xmlns:a16="http://schemas.microsoft.com/office/drawing/2014/main" id="{69A45C1D-AE57-7EED-C1BC-8EE0BB4F45A6}"/>
              </a:ext>
            </a:extLst>
          </p:cNvPr>
          <p:cNvPicPr>
            <a:picLocks noChangeAspect="1"/>
          </p:cNvPicPr>
          <p:nvPr/>
        </p:nvPicPr>
        <p:blipFill>
          <a:blip r:embed="rId6"/>
          <a:stretch>
            <a:fillRect/>
          </a:stretch>
        </p:blipFill>
        <p:spPr>
          <a:xfrm rot="16854037">
            <a:off x="6370600" y="1767401"/>
            <a:ext cx="5433202" cy="3802054"/>
          </a:xfrm>
          <a:prstGeom prst="rect">
            <a:avLst/>
          </a:prstGeom>
        </p:spPr>
      </p:pic>
    </p:spTree>
    <p:extLst>
      <p:ext uri="{BB962C8B-B14F-4D97-AF65-F5344CB8AC3E}">
        <p14:creationId xmlns:p14="http://schemas.microsoft.com/office/powerpoint/2010/main" val="206196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BD8EC"/>
        </a:solidFill>
        <a:effectLst/>
      </p:bgPr>
    </p:bg>
    <p:spTree>
      <p:nvGrpSpPr>
        <p:cNvPr id="1" name=""/>
        <p:cNvGrpSpPr/>
        <p:nvPr/>
      </p:nvGrpSpPr>
      <p:grpSpPr>
        <a:xfrm>
          <a:off x="0" y="0"/>
          <a:ext cx="0" cy="0"/>
          <a:chOff x="0" y="0"/>
          <a:chExt cx="0" cy="0"/>
        </a:xfrm>
      </p:grpSpPr>
      <p:pic>
        <p:nvPicPr>
          <p:cNvPr id="8" name="Content Placeholder 7" descr="A group of people posing for a photo&#10;&#10;Description automatically generated">
            <a:extLst>
              <a:ext uri="{FF2B5EF4-FFF2-40B4-BE49-F238E27FC236}">
                <a16:creationId xmlns:a16="http://schemas.microsoft.com/office/drawing/2014/main" id="{80DE8FD9-EAD4-C320-D43D-88F7B778332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5647" y="365120"/>
            <a:ext cx="2124305" cy="3013380"/>
          </a:xfrm>
        </p:spPr>
      </p:pic>
      <p:pic>
        <p:nvPicPr>
          <p:cNvPr id="6" name="Picture 5" descr="A picture containing calendar&#10;&#10;Description automatically generated">
            <a:extLst>
              <a:ext uri="{FF2B5EF4-FFF2-40B4-BE49-F238E27FC236}">
                <a16:creationId xmlns:a16="http://schemas.microsoft.com/office/drawing/2014/main" id="{87966C29-507D-4E4C-A039-E3197AE14F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pic>
        <p:nvPicPr>
          <p:cNvPr id="7" name="Picture 6">
            <a:extLst>
              <a:ext uri="{FF2B5EF4-FFF2-40B4-BE49-F238E27FC236}">
                <a16:creationId xmlns:a16="http://schemas.microsoft.com/office/drawing/2014/main" id="{5889DF98-8C24-4335-AAC2-667D51045DB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537158" y="59637"/>
            <a:ext cx="1408209" cy="1055934"/>
          </a:xfrm>
          <a:prstGeom prst="rect">
            <a:avLst/>
          </a:prstGeom>
          <a:noFill/>
        </p:spPr>
      </p:pic>
      <p:pic>
        <p:nvPicPr>
          <p:cNvPr id="10" name="Picture 9">
            <a:extLst>
              <a:ext uri="{FF2B5EF4-FFF2-40B4-BE49-F238E27FC236}">
                <a16:creationId xmlns:a16="http://schemas.microsoft.com/office/drawing/2014/main" id="{53582AB1-4B44-76BC-E1DF-A21AB88ED35E}"/>
              </a:ext>
            </a:extLst>
          </p:cNvPr>
          <p:cNvPicPr>
            <a:picLocks noChangeAspect="1"/>
          </p:cNvPicPr>
          <p:nvPr/>
        </p:nvPicPr>
        <p:blipFill>
          <a:blip r:embed="rId6"/>
          <a:stretch>
            <a:fillRect/>
          </a:stretch>
        </p:blipFill>
        <p:spPr>
          <a:xfrm rot="16200000">
            <a:off x="2291635" y="802398"/>
            <a:ext cx="2998861" cy="2124305"/>
          </a:xfrm>
          <a:prstGeom prst="rect">
            <a:avLst/>
          </a:prstGeom>
        </p:spPr>
      </p:pic>
      <p:pic>
        <p:nvPicPr>
          <p:cNvPr id="12" name="Picture 11">
            <a:extLst>
              <a:ext uri="{FF2B5EF4-FFF2-40B4-BE49-F238E27FC236}">
                <a16:creationId xmlns:a16="http://schemas.microsoft.com/office/drawing/2014/main" id="{4F44079B-BE31-203B-9165-FC9AB1A6A4A4}"/>
              </a:ext>
            </a:extLst>
          </p:cNvPr>
          <p:cNvPicPr>
            <a:picLocks noChangeAspect="1"/>
          </p:cNvPicPr>
          <p:nvPr/>
        </p:nvPicPr>
        <p:blipFill>
          <a:blip r:embed="rId7"/>
          <a:stretch>
            <a:fillRect/>
          </a:stretch>
        </p:blipFill>
        <p:spPr>
          <a:xfrm rot="16200000">
            <a:off x="4585065" y="816338"/>
            <a:ext cx="3063878" cy="2161446"/>
          </a:xfrm>
          <a:prstGeom prst="rect">
            <a:avLst/>
          </a:prstGeom>
        </p:spPr>
      </p:pic>
      <p:pic>
        <p:nvPicPr>
          <p:cNvPr id="14" name="Picture 13">
            <a:extLst>
              <a:ext uri="{FF2B5EF4-FFF2-40B4-BE49-F238E27FC236}">
                <a16:creationId xmlns:a16="http://schemas.microsoft.com/office/drawing/2014/main" id="{60FC7360-4DFF-9397-53AF-D11E459E6780}"/>
              </a:ext>
            </a:extLst>
          </p:cNvPr>
          <p:cNvPicPr>
            <a:picLocks noChangeAspect="1"/>
          </p:cNvPicPr>
          <p:nvPr/>
        </p:nvPicPr>
        <p:blipFill>
          <a:blip r:embed="rId8"/>
          <a:stretch>
            <a:fillRect/>
          </a:stretch>
        </p:blipFill>
        <p:spPr>
          <a:xfrm rot="16200000">
            <a:off x="6917936" y="808686"/>
            <a:ext cx="3063878" cy="2176750"/>
          </a:xfrm>
          <a:prstGeom prst="rect">
            <a:avLst/>
          </a:prstGeom>
        </p:spPr>
      </p:pic>
      <p:pic>
        <p:nvPicPr>
          <p:cNvPr id="16" name="Picture 15">
            <a:extLst>
              <a:ext uri="{FF2B5EF4-FFF2-40B4-BE49-F238E27FC236}">
                <a16:creationId xmlns:a16="http://schemas.microsoft.com/office/drawing/2014/main" id="{FD7A0773-9820-3EA0-B1B6-1CA11CE5A646}"/>
              </a:ext>
            </a:extLst>
          </p:cNvPr>
          <p:cNvPicPr>
            <a:picLocks noChangeAspect="1"/>
          </p:cNvPicPr>
          <p:nvPr/>
        </p:nvPicPr>
        <p:blipFill>
          <a:blip r:embed="rId9"/>
          <a:stretch>
            <a:fillRect/>
          </a:stretch>
        </p:blipFill>
        <p:spPr>
          <a:xfrm rot="16200000">
            <a:off x="9239472" y="821564"/>
            <a:ext cx="2989566" cy="2124306"/>
          </a:xfrm>
          <a:prstGeom prst="rect">
            <a:avLst/>
          </a:prstGeom>
        </p:spPr>
      </p:pic>
      <p:pic>
        <p:nvPicPr>
          <p:cNvPr id="18" name="Picture 17">
            <a:extLst>
              <a:ext uri="{FF2B5EF4-FFF2-40B4-BE49-F238E27FC236}">
                <a16:creationId xmlns:a16="http://schemas.microsoft.com/office/drawing/2014/main" id="{6FB18370-51A5-83CC-232A-9B65560E2CFB}"/>
              </a:ext>
            </a:extLst>
          </p:cNvPr>
          <p:cNvPicPr>
            <a:picLocks noChangeAspect="1"/>
          </p:cNvPicPr>
          <p:nvPr/>
        </p:nvPicPr>
        <p:blipFill>
          <a:blip r:embed="rId10"/>
          <a:stretch>
            <a:fillRect/>
          </a:stretch>
        </p:blipFill>
        <p:spPr>
          <a:xfrm>
            <a:off x="481974" y="3479501"/>
            <a:ext cx="2124306" cy="3018983"/>
          </a:xfrm>
          <a:prstGeom prst="rect">
            <a:avLst/>
          </a:prstGeom>
        </p:spPr>
      </p:pic>
      <p:pic>
        <p:nvPicPr>
          <p:cNvPr id="20" name="Picture 19">
            <a:extLst>
              <a:ext uri="{FF2B5EF4-FFF2-40B4-BE49-F238E27FC236}">
                <a16:creationId xmlns:a16="http://schemas.microsoft.com/office/drawing/2014/main" id="{D1DE0E9F-9286-3540-00EC-2D7381CD3F7B}"/>
              </a:ext>
            </a:extLst>
          </p:cNvPr>
          <p:cNvPicPr>
            <a:picLocks noChangeAspect="1"/>
          </p:cNvPicPr>
          <p:nvPr/>
        </p:nvPicPr>
        <p:blipFill>
          <a:blip r:embed="rId11"/>
          <a:stretch>
            <a:fillRect/>
          </a:stretch>
        </p:blipFill>
        <p:spPr>
          <a:xfrm rot="16200000">
            <a:off x="2290500" y="3932434"/>
            <a:ext cx="3018982" cy="2142155"/>
          </a:xfrm>
          <a:prstGeom prst="rect">
            <a:avLst/>
          </a:prstGeom>
        </p:spPr>
      </p:pic>
      <p:pic>
        <p:nvPicPr>
          <p:cNvPr id="22" name="Picture 21">
            <a:extLst>
              <a:ext uri="{FF2B5EF4-FFF2-40B4-BE49-F238E27FC236}">
                <a16:creationId xmlns:a16="http://schemas.microsoft.com/office/drawing/2014/main" id="{AE23A487-2BC2-B3CF-E233-42DBD07AA3DA}"/>
              </a:ext>
            </a:extLst>
          </p:cNvPr>
          <p:cNvPicPr>
            <a:picLocks noChangeAspect="1"/>
          </p:cNvPicPr>
          <p:nvPr/>
        </p:nvPicPr>
        <p:blipFill>
          <a:blip r:embed="rId12"/>
          <a:stretch>
            <a:fillRect/>
          </a:stretch>
        </p:blipFill>
        <p:spPr>
          <a:xfrm>
            <a:off x="5015256" y="3494020"/>
            <a:ext cx="2142156" cy="3029008"/>
          </a:xfrm>
          <a:prstGeom prst="rect">
            <a:avLst/>
          </a:prstGeom>
        </p:spPr>
      </p:pic>
      <p:pic>
        <p:nvPicPr>
          <p:cNvPr id="24" name="Picture 23">
            <a:extLst>
              <a:ext uri="{FF2B5EF4-FFF2-40B4-BE49-F238E27FC236}">
                <a16:creationId xmlns:a16="http://schemas.microsoft.com/office/drawing/2014/main" id="{F9D52910-ADA3-69F4-64DC-2CFACC7BB08C}"/>
              </a:ext>
            </a:extLst>
          </p:cNvPr>
          <p:cNvPicPr>
            <a:picLocks noChangeAspect="1"/>
          </p:cNvPicPr>
          <p:nvPr/>
        </p:nvPicPr>
        <p:blipFill>
          <a:blip r:embed="rId13"/>
          <a:stretch>
            <a:fillRect/>
          </a:stretch>
        </p:blipFill>
        <p:spPr>
          <a:xfrm rot="16200000">
            <a:off x="6850520" y="3945102"/>
            <a:ext cx="3063880" cy="2161718"/>
          </a:xfrm>
          <a:prstGeom prst="rect">
            <a:avLst/>
          </a:prstGeom>
        </p:spPr>
      </p:pic>
      <p:pic>
        <p:nvPicPr>
          <p:cNvPr id="26" name="Picture 25">
            <a:extLst>
              <a:ext uri="{FF2B5EF4-FFF2-40B4-BE49-F238E27FC236}">
                <a16:creationId xmlns:a16="http://schemas.microsoft.com/office/drawing/2014/main" id="{29C74485-147E-DC9A-C9C6-AC90BCB3A917}"/>
              </a:ext>
            </a:extLst>
          </p:cNvPr>
          <p:cNvPicPr>
            <a:picLocks noChangeAspect="1"/>
          </p:cNvPicPr>
          <p:nvPr/>
        </p:nvPicPr>
        <p:blipFill>
          <a:blip r:embed="rId14"/>
          <a:stretch>
            <a:fillRect/>
          </a:stretch>
        </p:blipFill>
        <p:spPr>
          <a:xfrm>
            <a:off x="9607509" y="3500438"/>
            <a:ext cx="2164274" cy="3063882"/>
          </a:xfrm>
          <a:prstGeom prst="rect">
            <a:avLst/>
          </a:prstGeom>
        </p:spPr>
      </p:pic>
    </p:spTree>
    <p:extLst>
      <p:ext uri="{BB962C8B-B14F-4D97-AF65-F5344CB8AC3E}">
        <p14:creationId xmlns:p14="http://schemas.microsoft.com/office/powerpoint/2010/main" val="2766778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BD8EC"/>
        </a:solidFill>
        <a:effectLst/>
      </p:bgPr>
    </p:bg>
    <p:spTree>
      <p:nvGrpSpPr>
        <p:cNvPr id="1" name=""/>
        <p:cNvGrpSpPr/>
        <p:nvPr/>
      </p:nvGrpSpPr>
      <p:grpSpPr>
        <a:xfrm>
          <a:off x="0" y="0"/>
          <a:ext cx="0" cy="0"/>
          <a:chOff x="0" y="0"/>
          <a:chExt cx="0" cy="0"/>
        </a:xfrm>
      </p:grpSpPr>
      <p:pic>
        <p:nvPicPr>
          <p:cNvPr id="6" name="Picture 5" descr="A picture containing calendar&#10;&#10;Description automatically generated">
            <a:extLst>
              <a:ext uri="{FF2B5EF4-FFF2-40B4-BE49-F238E27FC236}">
                <a16:creationId xmlns:a16="http://schemas.microsoft.com/office/drawing/2014/main" id="{87966C29-507D-4E4C-A039-E3197AE14F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pic>
        <p:nvPicPr>
          <p:cNvPr id="7" name="Picture 6">
            <a:extLst>
              <a:ext uri="{FF2B5EF4-FFF2-40B4-BE49-F238E27FC236}">
                <a16:creationId xmlns:a16="http://schemas.microsoft.com/office/drawing/2014/main" id="{5889DF98-8C24-4335-AAC2-667D51045DB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537158" y="59637"/>
            <a:ext cx="1408209" cy="1055934"/>
          </a:xfrm>
          <a:prstGeom prst="rect">
            <a:avLst/>
          </a:prstGeom>
          <a:noFill/>
        </p:spPr>
      </p:pic>
      <p:sp>
        <p:nvSpPr>
          <p:cNvPr id="4" name="Title 1">
            <a:extLst>
              <a:ext uri="{FF2B5EF4-FFF2-40B4-BE49-F238E27FC236}">
                <a16:creationId xmlns:a16="http://schemas.microsoft.com/office/drawing/2014/main" id="{1887A01B-B6DD-1AF6-E20D-E3B787F57049}"/>
              </a:ext>
            </a:extLst>
          </p:cNvPr>
          <p:cNvSpPr>
            <a:spLocks noGrp="1"/>
          </p:cNvSpPr>
          <p:nvPr>
            <p:ph type="title"/>
          </p:nvPr>
        </p:nvSpPr>
        <p:spPr>
          <a:xfrm>
            <a:off x="424070" y="965306"/>
            <a:ext cx="4420304" cy="1602796"/>
          </a:xfrm>
        </p:spPr>
        <p:txBody>
          <a:bodyPr>
            <a:normAutofit/>
          </a:bodyPr>
          <a:lstStyle/>
          <a:p>
            <a:r>
              <a:rPr lang="en-US" sz="3200" b="1" dirty="0">
                <a:latin typeface="+mn-lt"/>
              </a:rPr>
              <a:t>Before doing anything…</a:t>
            </a:r>
            <a:br>
              <a:rPr lang="en-US" sz="3200" b="1" dirty="0">
                <a:latin typeface="+mn-lt"/>
              </a:rPr>
            </a:br>
            <a:r>
              <a:rPr lang="en-US" sz="3200" b="1" dirty="0">
                <a:latin typeface="+mn-lt"/>
              </a:rPr>
              <a:t>Protect what’s already there</a:t>
            </a:r>
            <a:endParaRPr lang="en-IE" sz="3200" b="1" dirty="0">
              <a:latin typeface="+mn-lt"/>
            </a:endParaRPr>
          </a:p>
        </p:txBody>
      </p:sp>
      <p:sp>
        <p:nvSpPr>
          <p:cNvPr id="5" name="Content Placeholder 2">
            <a:extLst>
              <a:ext uri="{FF2B5EF4-FFF2-40B4-BE49-F238E27FC236}">
                <a16:creationId xmlns:a16="http://schemas.microsoft.com/office/drawing/2014/main" id="{8A253EEE-4FE7-1421-C2DB-FBF4C9393AD3}"/>
              </a:ext>
            </a:extLst>
          </p:cNvPr>
          <p:cNvSpPr txBox="1">
            <a:spLocks/>
          </p:cNvSpPr>
          <p:nvPr/>
        </p:nvSpPr>
        <p:spPr>
          <a:xfrm>
            <a:off x="424070" y="2710656"/>
            <a:ext cx="3878550" cy="386524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Identify habitats in your community – what species are present? </a:t>
            </a:r>
          </a:p>
          <a:p>
            <a:r>
              <a:rPr lang="en-US" sz="2400" dirty="0"/>
              <a:t>Do a survey, engage an ecologist if you can </a:t>
            </a:r>
          </a:p>
          <a:p>
            <a:r>
              <a:rPr lang="en-US" sz="2400" dirty="0"/>
              <a:t>Identify any invasive species that need to be removed.</a:t>
            </a:r>
          </a:p>
          <a:p>
            <a:r>
              <a:rPr lang="en-US" sz="2400" dirty="0"/>
              <a:t>Plan to protect what’s there</a:t>
            </a:r>
          </a:p>
          <a:p>
            <a:r>
              <a:rPr lang="en-US" sz="2400" dirty="0"/>
              <a:t>Map the habitats in your community.</a:t>
            </a:r>
          </a:p>
        </p:txBody>
      </p:sp>
      <p:pic>
        <p:nvPicPr>
          <p:cNvPr id="9" name="Picture 8" descr="A path with a fence and flowers&#10;&#10;Description automatically generated with medium confidence">
            <a:extLst>
              <a:ext uri="{FF2B5EF4-FFF2-40B4-BE49-F238E27FC236}">
                <a16:creationId xmlns:a16="http://schemas.microsoft.com/office/drawing/2014/main" id="{A546BD0B-E011-3A80-2F2B-0D46A8E99D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53438" y="1386436"/>
            <a:ext cx="6273257" cy="4704943"/>
          </a:xfrm>
          <a:prstGeom prst="rect">
            <a:avLst/>
          </a:prstGeom>
        </p:spPr>
      </p:pic>
      <p:sp>
        <p:nvSpPr>
          <p:cNvPr id="11" name="TextBox 10">
            <a:extLst>
              <a:ext uri="{FF2B5EF4-FFF2-40B4-BE49-F238E27FC236}">
                <a16:creationId xmlns:a16="http://schemas.microsoft.com/office/drawing/2014/main" id="{65DC7C5B-A9F4-FFFF-E8D2-20D73F134997}"/>
              </a:ext>
            </a:extLst>
          </p:cNvPr>
          <p:cNvSpPr txBox="1"/>
          <p:nvPr/>
        </p:nvSpPr>
        <p:spPr>
          <a:xfrm>
            <a:off x="7515094" y="6258273"/>
            <a:ext cx="2549944" cy="369332"/>
          </a:xfrm>
          <a:prstGeom prst="rect">
            <a:avLst/>
          </a:prstGeom>
          <a:noFill/>
        </p:spPr>
        <p:txBody>
          <a:bodyPr wrap="square" rtlCol="0">
            <a:spAutoFit/>
          </a:bodyPr>
          <a:lstStyle/>
          <a:p>
            <a:pPr algn="ctr"/>
            <a:r>
              <a:rPr lang="en-US" dirty="0"/>
              <a:t>Pic: Donal Sheehan</a:t>
            </a:r>
            <a:endParaRPr lang="en-IE" dirty="0"/>
          </a:p>
        </p:txBody>
      </p:sp>
    </p:spTree>
    <p:extLst>
      <p:ext uri="{BB962C8B-B14F-4D97-AF65-F5344CB8AC3E}">
        <p14:creationId xmlns:p14="http://schemas.microsoft.com/office/powerpoint/2010/main" val="3037547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BF4658F-FC6C-4603-AB25-7C6D1286BF32}"/>
              </a:ext>
            </a:extLst>
          </p:cNvPr>
          <p:cNvSpPr>
            <a:spLocks noGrp="1"/>
          </p:cNvSpPr>
          <p:nvPr>
            <p:ph type="title"/>
          </p:nvPr>
        </p:nvSpPr>
        <p:spPr>
          <a:xfrm>
            <a:off x="424070" y="595655"/>
            <a:ext cx="4505739" cy="1330839"/>
          </a:xfrm>
        </p:spPr>
        <p:txBody>
          <a:bodyPr>
            <a:normAutofit/>
          </a:bodyPr>
          <a:lstStyle/>
          <a:p>
            <a:r>
              <a:rPr lang="en-US" sz="3200" b="1" dirty="0">
                <a:latin typeface="+mn-lt"/>
              </a:rPr>
              <a:t>1. Don’t mow let it grow</a:t>
            </a:r>
            <a:endParaRPr lang="en-IE" sz="3200" b="1" dirty="0">
              <a:latin typeface="+mn-lt"/>
            </a:endParaRPr>
          </a:p>
        </p:txBody>
      </p:sp>
      <p:sp>
        <p:nvSpPr>
          <p:cNvPr id="3" name="Content Placeholder 2">
            <a:extLst>
              <a:ext uri="{FF2B5EF4-FFF2-40B4-BE49-F238E27FC236}">
                <a16:creationId xmlns:a16="http://schemas.microsoft.com/office/drawing/2014/main" id="{96166726-7EB5-46C9-AA26-0F7149C90648}"/>
              </a:ext>
            </a:extLst>
          </p:cNvPr>
          <p:cNvSpPr>
            <a:spLocks noGrp="1"/>
          </p:cNvSpPr>
          <p:nvPr>
            <p:ph idx="1"/>
          </p:nvPr>
        </p:nvSpPr>
        <p:spPr>
          <a:xfrm>
            <a:off x="397566" y="2088086"/>
            <a:ext cx="3878550" cy="4663898"/>
          </a:xfrm>
        </p:spPr>
        <p:txBody>
          <a:bodyPr>
            <a:normAutofit/>
          </a:bodyPr>
          <a:lstStyle/>
          <a:p>
            <a:r>
              <a:rPr lang="en-US" sz="2400" dirty="0"/>
              <a:t>Pollinators need species-rich grasslands.</a:t>
            </a:r>
          </a:p>
          <a:p>
            <a:r>
              <a:rPr lang="en-US" sz="2400" dirty="0"/>
              <a:t>Reducing mowing allows native wildflowers to return naturally over time. </a:t>
            </a:r>
          </a:p>
          <a:p>
            <a:r>
              <a:rPr lang="en-US" sz="2400" dirty="0"/>
              <a:t>Short-flowering meadow: </a:t>
            </a:r>
          </a:p>
          <a:p>
            <a:pPr lvl="1"/>
            <a:r>
              <a:rPr lang="en-US" sz="2000" dirty="0"/>
              <a:t>Cut every 6 weeks starting mid-April</a:t>
            </a:r>
          </a:p>
          <a:p>
            <a:r>
              <a:rPr lang="en-US" sz="2400" dirty="0"/>
              <a:t>Long-flowering meadow: </a:t>
            </a:r>
          </a:p>
          <a:p>
            <a:pPr lvl="1"/>
            <a:r>
              <a:rPr lang="en-US" sz="2000" dirty="0"/>
              <a:t>Cut once a year in September providing food and shelter. </a:t>
            </a:r>
          </a:p>
          <a:p>
            <a:pPr marL="457200" lvl="1" indent="0">
              <a:buNone/>
            </a:pPr>
            <a:endParaRPr lang="en-US" sz="2000" dirty="0"/>
          </a:p>
        </p:txBody>
      </p:sp>
      <p:pic>
        <p:nvPicPr>
          <p:cNvPr id="4" name="Picture 3">
            <a:extLst>
              <a:ext uri="{FF2B5EF4-FFF2-40B4-BE49-F238E27FC236}">
                <a16:creationId xmlns:a16="http://schemas.microsoft.com/office/drawing/2014/main" id="{7DEF4750-C7C0-4A87-A3B0-D6BF4E1CEF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A34A5C16-E7A5-4CA0-BF43-EC0C95A532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pic>
        <p:nvPicPr>
          <p:cNvPr id="1026" name="Picture 2">
            <a:extLst>
              <a:ext uri="{FF2B5EF4-FFF2-40B4-BE49-F238E27FC236}">
                <a16:creationId xmlns:a16="http://schemas.microsoft.com/office/drawing/2014/main" id="{A44CB086-FEA5-4945-8C99-10010C903DD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8418"/>
          <a:stretch/>
        </p:blipFill>
        <p:spPr bwMode="auto">
          <a:xfrm>
            <a:off x="6784601" y="1391480"/>
            <a:ext cx="4605201" cy="500932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C524914-D4FE-4507-B109-34CABE48B68B}"/>
              </a:ext>
            </a:extLst>
          </p:cNvPr>
          <p:cNvSpPr txBox="1"/>
          <p:nvPr/>
        </p:nvSpPr>
        <p:spPr>
          <a:xfrm>
            <a:off x="7812229" y="6437329"/>
            <a:ext cx="2549944" cy="369332"/>
          </a:xfrm>
          <a:prstGeom prst="rect">
            <a:avLst/>
          </a:prstGeom>
          <a:noFill/>
        </p:spPr>
        <p:txBody>
          <a:bodyPr wrap="square" rtlCol="0">
            <a:spAutoFit/>
          </a:bodyPr>
          <a:lstStyle/>
          <a:p>
            <a:pPr algn="ctr"/>
            <a:r>
              <a:rPr lang="en-US" dirty="0"/>
              <a:t>Pic: Dara Stanley</a:t>
            </a:r>
            <a:endParaRPr lang="en-IE" dirty="0"/>
          </a:p>
        </p:txBody>
      </p:sp>
    </p:spTree>
    <p:extLst>
      <p:ext uri="{BB962C8B-B14F-4D97-AF65-F5344CB8AC3E}">
        <p14:creationId xmlns:p14="http://schemas.microsoft.com/office/powerpoint/2010/main" val="2506602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EBF5"/>
        </a:solidFill>
        <a:effectLst/>
      </p:bgPr>
    </p:bg>
    <p:spTree>
      <p:nvGrpSpPr>
        <p:cNvPr id="1" name="">
          <a:extLst>
            <a:ext uri="{FF2B5EF4-FFF2-40B4-BE49-F238E27FC236}">
              <a16:creationId xmlns:a16="http://schemas.microsoft.com/office/drawing/2014/main" id="{F8A5A07B-D605-AC17-C41F-CC51E9513E19}"/>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CEF321E-4F12-7683-443E-53C15E91C9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09FC23B1-D441-F2CD-1CAF-59FB490F64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F6C877A-BA6A-A7D3-F113-7ED3E8E6379B}"/>
              </a:ext>
            </a:extLst>
          </p:cNvPr>
          <p:cNvSpPr>
            <a:spLocks noGrp="1"/>
          </p:cNvSpPr>
          <p:nvPr>
            <p:ph type="title"/>
          </p:nvPr>
        </p:nvSpPr>
        <p:spPr>
          <a:xfrm>
            <a:off x="424070" y="595655"/>
            <a:ext cx="4505739" cy="1330839"/>
          </a:xfrm>
        </p:spPr>
        <p:txBody>
          <a:bodyPr>
            <a:normAutofit/>
          </a:bodyPr>
          <a:lstStyle/>
          <a:p>
            <a:r>
              <a:rPr lang="en-US" sz="3200" b="1" dirty="0">
                <a:latin typeface="+mn-lt"/>
              </a:rPr>
              <a:t>1. Don’t mow let it grow</a:t>
            </a:r>
            <a:endParaRPr lang="en-IE" sz="3200" b="1" dirty="0">
              <a:latin typeface="+mn-lt"/>
            </a:endParaRPr>
          </a:p>
        </p:txBody>
      </p:sp>
      <p:sp>
        <p:nvSpPr>
          <p:cNvPr id="3" name="Content Placeholder 2">
            <a:extLst>
              <a:ext uri="{FF2B5EF4-FFF2-40B4-BE49-F238E27FC236}">
                <a16:creationId xmlns:a16="http://schemas.microsoft.com/office/drawing/2014/main" id="{A3A045A0-A646-8E14-A094-04DABF76105F}"/>
              </a:ext>
            </a:extLst>
          </p:cNvPr>
          <p:cNvSpPr>
            <a:spLocks noGrp="1"/>
          </p:cNvSpPr>
          <p:nvPr>
            <p:ph idx="1"/>
          </p:nvPr>
        </p:nvSpPr>
        <p:spPr>
          <a:xfrm>
            <a:off x="397566" y="2088086"/>
            <a:ext cx="3878550" cy="4663898"/>
          </a:xfrm>
        </p:spPr>
        <p:txBody>
          <a:bodyPr>
            <a:normAutofit lnSpcReduction="10000"/>
          </a:bodyPr>
          <a:lstStyle/>
          <a:p>
            <a:r>
              <a:rPr lang="en-US" sz="2400" dirty="0"/>
              <a:t>Some things to bear in mind:</a:t>
            </a:r>
          </a:p>
          <a:p>
            <a:r>
              <a:rPr lang="en-US" sz="2400" dirty="0"/>
              <a:t>Choose the right place</a:t>
            </a:r>
          </a:p>
          <a:p>
            <a:r>
              <a:rPr lang="en-US" sz="2400" dirty="0"/>
              <a:t>Get permission</a:t>
            </a:r>
          </a:p>
          <a:p>
            <a:r>
              <a:rPr lang="en-US" sz="2400" dirty="0"/>
              <a:t>Plan when &amp; how to cut</a:t>
            </a:r>
          </a:p>
          <a:p>
            <a:r>
              <a:rPr lang="en-US" sz="2400" dirty="0"/>
              <a:t>Plan how to dispose of cuttings</a:t>
            </a:r>
          </a:p>
          <a:p>
            <a:r>
              <a:rPr lang="en-US" sz="2400" dirty="0"/>
              <a:t>Be prepared to remove some plants</a:t>
            </a:r>
          </a:p>
          <a:p>
            <a:r>
              <a:rPr lang="en-US" sz="2400" dirty="0"/>
              <a:t>Accept it will take time</a:t>
            </a:r>
          </a:p>
          <a:p>
            <a:r>
              <a:rPr lang="en-US" sz="2400" dirty="0"/>
              <a:t>Accept it will sometimes look messy!</a:t>
            </a:r>
          </a:p>
          <a:p>
            <a:endParaRPr lang="en-US" sz="2400" dirty="0"/>
          </a:p>
          <a:p>
            <a:endParaRPr lang="en-US" sz="2000" dirty="0"/>
          </a:p>
          <a:p>
            <a:pPr marL="457200" lvl="1" indent="0">
              <a:buNone/>
            </a:pPr>
            <a:endParaRPr lang="en-US" sz="2000" dirty="0"/>
          </a:p>
        </p:txBody>
      </p:sp>
      <p:pic>
        <p:nvPicPr>
          <p:cNvPr id="4" name="Picture 3">
            <a:extLst>
              <a:ext uri="{FF2B5EF4-FFF2-40B4-BE49-F238E27FC236}">
                <a16:creationId xmlns:a16="http://schemas.microsoft.com/office/drawing/2014/main" id="{285377F0-11A3-95FE-BC0B-E7A46349FCD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37158" y="72889"/>
            <a:ext cx="1408209" cy="1055934"/>
          </a:xfrm>
          <a:prstGeom prst="rect">
            <a:avLst/>
          </a:prstGeom>
          <a:noFill/>
        </p:spPr>
      </p:pic>
      <p:pic>
        <p:nvPicPr>
          <p:cNvPr id="12" name="Picture 11" descr="A picture containing calendar&#10;&#10;Description automatically generated">
            <a:extLst>
              <a:ext uri="{FF2B5EF4-FFF2-40B4-BE49-F238E27FC236}">
                <a16:creationId xmlns:a16="http://schemas.microsoft.com/office/drawing/2014/main" id="{DE722540-E569-9C69-5173-3245051EB4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7202" y="116707"/>
            <a:ext cx="1100453" cy="1100453"/>
          </a:xfrm>
          <a:prstGeom prst="rect">
            <a:avLst/>
          </a:prstGeom>
        </p:spPr>
      </p:pic>
      <p:pic>
        <p:nvPicPr>
          <p:cNvPr id="10" name="Picture 9">
            <a:extLst>
              <a:ext uri="{FF2B5EF4-FFF2-40B4-BE49-F238E27FC236}">
                <a16:creationId xmlns:a16="http://schemas.microsoft.com/office/drawing/2014/main" id="{C8B1EC20-8AD5-EBCC-D9B4-ADD6D717F569}"/>
              </a:ext>
            </a:extLst>
          </p:cNvPr>
          <p:cNvPicPr>
            <a:picLocks noChangeAspect="1"/>
          </p:cNvPicPr>
          <p:nvPr/>
        </p:nvPicPr>
        <p:blipFill>
          <a:blip r:embed="rId5"/>
          <a:stretch>
            <a:fillRect/>
          </a:stretch>
        </p:blipFill>
        <p:spPr>
          <a:xfrm>
            <a:off x="5046019" y="1623955"/>
            <a:ext cx="6547267" cy="5145742"/>
          </a:xfrm>
          <a:prstGeom prst="rect">
            <a:avLst/>
          </a:prstGeom>
        </p:spPr>
      </p:pic>
      <p:pic>
        <p:nvPicPr>
          <p:cNvPr id="6" name="Picture 5">
            <a:extLst>
              <a:ext uri="{FF2B5EF4-FFF2-40B4-BE49-F238E27FC236}">
                <a16:creationId xmlns:a16="http://schemas.microsoft.com/office/drawing/2014/main" id="{594DF901-07D6-EB4C-7049-49FF0724CC01}"/>
              </a:ext>
            </a:extLst>
          </p:cNvPr>
          <p:cNvPicPr>
            <a:picLocks noChangeAspect="1"/>
          </p:cNvPicPr>
          <p:nvPr/>
        </p:nvPicPr>
        <p:blipFill>
          <a:blip r:embed="rId6"/>
          <a:stretch>
            <a:fillRect/>
          </a:stretch>
        </p:blipFill>
        <p:spPr>
          <a:xfrm rot="16200000">
            <a:off x="7562037" y="2259844"/>
            <a:ext cx="5267470" cy="3752236"/>
          </a:xfrm>
          <a:prstGeom prst="rect">
            <a:avLst/>
          </a:prstGeom>
        </p:spPr>
      </p:pic>
    </p:spTree>
    <p:extLst>
      <p:ext uri="{BB962C8B-B14F-4D97-AF65-F5344CB8AC3E}">
        <p14:creationId xmlns:p14="http://schemas.microsoft.com/office/powerpoint/2010/main" val="257287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4008</TotalTime>
  <Words>4545</Words>
  <Application>Microsoft Office PowerPoint</Application>
  <PresentationFormat>Widescreen</PresentationFormat>
  <Paragraphs>319</Paragraphs>
  <Slides>34</Slides>
  <Notes>34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Calibri Light</vt:lpstr>
      <vt:lpstr>Lato</vt:lpstr>
      <vt:lpstr>Office Theme</vt:lpstr>
      <vt:lpstr>How Communities can Help Pollinators</vt:lpstr>
      <vt:lpstr>PowerPoint Presentation</vt:lpstr>
      <vt:lpstr>PowerPoint Presentation</vt:lpstr>
      <vt:lpstr>What’s the problem?</vt:lpstr>
      <vt:lpstr>PowerPoint Presentation</vt:lpstr>
      <vt:lpstr>PowerPoint Presentation</vt:lpstr>
      <vt:lpstr>Before doing anything… Protect what’s already there</vt:lpstr>
      <vt:lpstr>1. Don’t mow let it grow</vt:lpstr>
      <vt:lpstr>1. Don’t mow let it grow</vt:lpstr>
      <vt:lpstr>1. Don’t mow let it grow</vt:lpstr>
      <vt:lpstr>PowerPoint Presentation</vt:lpstr>
      <vt:lpstr>PowerPoint Presentation</vt:lpstr>
      <vt:lpstr>PowerPoint Presentation</vt:lpstr>
      <vt:lpstr>2. Protect and create native hedgerow</vt:lpstr>
      <vt:lpstr>Examples</vt:lpstr>
      <vt:lpstr>3. Plant pollinator-friendly trees</vt:lpstr>
      <vt:lpstr>Examples</vt:lpstr>
      <vt:lpstr>4. Avoid pesticides</vt:lpstr>
      <vt:lpstr>4. Avoid pesticides</vt:lpstr>
      <vt:lpstr>5. Create nesting habitat</vt:lpstr>
      <vt:lpstr>Examples</vt:lpstr>
      <vt:lpstr>6. Pollinator-friendly planting</vt:lpstr>
      <vt:lpstr>6. Pollinator-friendly planting</vt:lpstr>
      <vt:lpstr>6. Pollinator-friendly planting</vt:lpstr>
      <vt:lpstr>Examples</vt:lpstr>
      <vt:lpstr>PowerPoint Presentation</vt:lpstr>
      <vt:lpstr>PowerPoint Presentation</vt:lpstr>
      <vt:lpstr>7. Be careful with honeybee hives</vt:lpstr>
      <vt:lpstr>8. Be careful with wildflower seed mixes</vt:lpstr>
      <vt:lpstr>9. Don’t install a large bee hotel</vt:lpstr>
      <vt:lpstr>10. Work with others &amp; spread the word</vt:lpstr>
      <vt:lpstr>Tracking Progress</vt:lpstr>
      <vt:lpstr>Find out more</vt:lpstr>
      <vt:lpstr>Find out more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can you do to help pollinators?</dc:title>
  <dc:creator>Kate Chandler</dc:creator>
  <cp:lastModifiedBy>Kate Chandler</cp:lastModifiedBy>
  <cp:revision>154</cp:revision>
  <dcterms:created xsi:type="dcterms:W3CDTF">2022-03-21T12:56:59Z</dcterms:created>
  <dcterms:modified xsi:type="dcterms:W3CDTF">2026-09-02T14:55:04Z</dcterms:modified>
</cp:coreProperties>
</file>